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  <p:sldMasterId id="2147483948" r:id="rId6"/>
    <p:sldMasterId id="2147483990" r:id="rId7"/>
    <p:sldMasterId id="2147484022" r:id="rId8"/>
  </p:sldMasterIdLst>
  <p:notesMasterIdLst>
    <p:notesMasterId r:id="rId70"/>
  </p:notesMasterIdLst>
  <p:handoutMasterIdLst>
    <p:handoutMasterId r:id="rId71"/>
  </p:handoutMasterIdLst>
  <p:sldIdLst>
    <p:sldId id="256" r:id="rId9"/>
    <p:sldId id="417" r:id="rId10"/>
    <p:sldId id="323" r:id="rId11"/>
    <p:sldId id="324" r:id="rId12"/>
    <p:sldId id="325" r:id="rId13"/>
    <p:sldId id="326" r:id="rId14"/>
    <p:sldId id="327" r:id="rId15"/>
    <p:sldId id="368" r:id="rId16"/>
    <p:sldId id="418" r:id="rId17"/>
    <p:sldId id="376" r:id="rId18"/>
    <p:sldId id="377" r:id="rId19"/>
    <p:sldId id="372" r:id="rId20"/>
    <p:sldId id="374" r:id="rId21"/>
    <p:sldId id="373" r:id="rId22"/>
    <p:sldId id="375" r:id="rId23"/>
    <p:sldId id="371" r:id="rId24"/>
    <p:sldId id="419" r:id="rId25"/>
    <p:sldId id="378" r:id="rId26"/>
    <p:sldId id="379" r:id="rId27"/>
    <p:sldId id="380" r:id="rId28"/>
    <p:sldId id="381" r:id="rId29"/>
    <p:sldId id="383" r:id="rId30"/>
    <p:sldId id="382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422" r:id="rId46"/>
    <p:sldId id="423" r:id="rId47"/>
    <p:sldId id="420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21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24" r:id="rId67"/>
    <p:sldId id="425" r:id="rId68"/>
    <p:sldId id="42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104196DC-7B8C-4044-B109-4C58C9E83EF1}">
          <p14:sldIdLst>
            <p14:sldId id="256"/>
          </p14:sldIdLst>
        </p14:section>
        <p14:section name="Review" id="{7A92032D-BE29-4D5E-815B-833F20A299CB}">
          <p14:sldIdLst>
            <p14:sldId id="417"/>
            <p14:sldId id="323"/>
            <p14:sldId id="324"/>
            <p14:sldId id="325"/>
            <p14:sldId id="326"/>
            <p14:sldId id="327"/>
            <p14:sldId id="368"/>
          </p14:sldIdLst>
        </p14:section>
        <p14:section name="General View" id="{0DB89ED5-5F2E-436C-AC3A-8088A50F9DAA}">
          <p14:sldIdLst>
            <p14:sldId id="418"/>
            <p14:sldId id="376"/>
            <p14:sldId id="377"/>
            <p14:sldId id="372"/>
            <p14:sldId id="374"/>
            <p14:sldId id="373"/>
            <p14:sldId id="375"/>
            <p14:sldId id="371"/>
          </p14:sldIdLst>
        </p14:section>
        <p14:section name="Dyna" id="{E295D6FA-C581-4A60-BE94-444ACADFDC25}">
          <p14:sldIdLst>
            <p14:sldId id="419"/>
            <p14:sldId id="378"/>
            <p14:sldId id="379"/>
            <p14:sldId id="380"/>
            <p14:sldId id="381"/>
            <p14:sldId id="383"/>
            <p14:sldId id="382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22"/>
            <p14:sldId id="423"/>
          </p14:sldIdLst>
        </p14:section>
        <p14:section name="Backward focusing updates" id="{9C86BBBC-8C39-4212-B9F0-226C7C8818DD}">
          <p14:sldIdLst>
            <p14:sldId id="420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Forward focusing updates" id="{14E73FEF-A33C-47EE-B74A-BC6249E1C3C6}">
          <p14:sldIdLst>
            <p14:sldId id="421"/>
            <p14:sldId id="410"/>
            <p14:sldId id="411"/>
            <p14:sldId id="412"/>
            <p14:sldId id="413"/>
          </p14:sldIdLst>
        </p14:section>
        <p14:section name="Summary" id="{7AED4D1B-DA71-415A-9DEC-49490C626DD8}">
          <p14:sldIdLst>
            <p14:sldId id="414"/>
            <p14:sldId id="415"/>
          </p14:sldIdLst>
        </p14:section>
        <p14:section name="Closing Slide" id="{9F68E931-F6F6-444B-A98E-2939E16640A4}">
          <p14:sldIdLst>
            <p14:sldId id="416"/>
          </p14:sldIdLst>
        </p14:section>
        <p14:section name="Jokes" id="{19CCBCA3-168C-4935-8A39-8BC107FD00C5}">
          <p14:sldIdLst>
            <p14:sldId id="424"/>
            <p14:sldId id="425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69D26"/>
    <a:srgbClr val="FF8B25"/>
    <a:srgbClr val="1E77B4"/>
    <a:srgbClr val="C7C7C7"/>
    <a:srgbClr val="FFFFFF"/>
    <a:srgbClr val="F2F2F2"/>
    <a:srgbClr val="C73D56"/>
    <a:srgbClr val="FF94A6"/>
    <a:srgbClr val="CD4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8DF1E-C27E-4CA1-A46F-B225076C4B5F}" v="2" dt="2021-11-18T08:53:58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6" autoAdjust="0"/>
    <p:restoredTop sz="94660"/>
  </p:normalViewPr>
  <p:slideViewPr>
    <p:cSldViewPr snapToGrid="0">
      <p:cViewPr varScale="1">
        <p:scale>
          <a:sx n="88" d="100"/>
          <a:sy n="88" d="100"/>
        </p:scale>
        <p:origin x="1800" y="576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18/11/2021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3T08:15:07.612"/>
    </inkml:context>
    <inkml:brush xml:id="br0">
      <inkml:brushProperty name="width" value="0.10583" units="cm"/>
      <inkml:brushProperty name="height" value="0.10583" units="cm"/>
      <inkml:brushProperty name="color" value="#41388D"/>
      <inkml:brushProperty name="ignorePressure" value="1"/>
    </inkml:brush>
  </inkml:definitions>
  <inkml:trace contextRef="#ctx0" brushRef="#br0">1023 1794,'-10'-36,"-28"-110,-4 5,-1 5,-3 4,-3 6,-1 5,-3 5,-1 6,-22-27,-3 23,-1 8,-3 9,-1 9,-74-50,91 93,56 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6.60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2546 0,'-1079'0,"552"35,-346-34,837 1,5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9.08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1 124,'1741'1,"-380"53,3056-57,-4040-31,126-19,-192 39,15-21,-58-5,137 41,-377-1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43.78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125 315,'2666'14,"-105"-10,-2449 10,-112-13,-1 0,1 1,-1-1,1 0,-1 1,1-1,-1 0,0 0,0 0,0 1,1-1,-1 0,0 0,0 0,0 0,-1 0,1-1,0 1,0 0,0 0,-1-1,1 1,0-1,-1 1,1-1,0 0,-1 1,1-1,-1 0,1 0,0 0,-1 0,1 0,-1 0,1 0,-2-1,2 1,-121 22,-1-6,-1-5,0-5,-73-9,-225 13,-395 48,-275-45,25 8,885 0,-289 63,400-74,-1-2,0-4,-1-3,-30-4,-18 0,101 3,12 2,0-2,0 1,0-1,-1 0,1-1,0 0,0 0,0-1,0 1,0-2,1 1,-1-1,1-1,-1 1,1-1,0-1,-4-3,10 4,0 0,0 0,0 0,1 0,-1 0,1 0,1 0,-1 0,0 0,1 0,0 0,0 0,0 0,0 0,1 0,-1 0,1 0,0 1,0-1,1 1,-1 0,1-1,-1 1,1 0,0 1,0-1,1 0,0 0,5-7,8-9,1 1,0 1,2 0,-1 2,2 0,0 1,1 1,1 1,0 1,0 2,24-8,122-62,-159 70,1 2,0-1,0 1,1 1,0 0,0 1,0 0,1 1,-1 0,1 1,0 1,0 0,1 0,-1 2,0-1,5 2,3820 4,-3569 8,-26-9,-241-4,-1 1,1-1,0 1,-1-1,1 0,0 0,0 0,-1 0,1 0,0 0,0-1,-1 1,1 0,0-1,-1 1,1-1,0 0,-1 0,1 0,-1 1,1-1,-1 0,0-1,1 1,-1 0,0 0,0-1,0 1,0 0,0-1,0 1,0-1,0 0,0 1,-1-1,1 1,-1-1,1 0,-1 0,0 1,0-1,1 0,-1 0,-1 1,1-1,0 0,0 0,-1 1,1-1,0 0,-1 1,0-1,1 1,-1-1,0 0,0 1,0-1,-1 0,-6-5,0 0,0 1,-1 0,0 0,0 1,-1 0,0 0,1 1,-1 1,-1 0,1 0,0 1,-1 0,1 1,-1 0,0 0,-6 2,-23-6,-298-53,-663 58,-92 0,1061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9:31:57.399"/>
    </inkml:context>
    <inkml:brush xml:id="br0">
      <inkml:brushProperty name="width" value="0.5" units="cm"/>
      <inkml:brushProperty name="height" value="1" units="cm"/>
      <inkml:brushProperty name="color" value="#CB9BE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1,'238'16,"744"-11,-743 9,-16 37,-59-32,0-6,1-8,52-10,-4 3,2905 2,-3051-1,1-3,-1-2,56-15,165-27,-235 38,0 3,0 2,0 2,29 3,24-1,-57-3,-29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3T09:01:56.436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0 198,'92'19,"305"42,239 0,2331-3,-2627-60,1378-2,-2355-5,-821-61,-311 61,1749 9,48 0,537-53,823 15,-1186 38,1444 0,-1391-6,-1-12,-1-11,-1-11,-129 16,63-13,2 8,49 5,516 20,-380 9,-162-5,-365 0,-29 0,-106 0,-128-1,-150 1,-132 0,-2390 1,2858 5,148-1,78 0,49 1,138 6,127 10,119 10,120 18,135 20,-487-50,1576 157,802-59,-494-150,-1857 31,-2906 1,1636-11,741-7,292 9,229-3,1 9,3521 3,-3329-37,-151 7,-243 30,0 0,0-1,0-1,-1 0,1-1,-1-1,1 0,-1 0,0-1,-1-1,1 0,-1-1,0-1,-1 1,1-3,-10 9,-1-1,0 0,0 0,0 0,0 0,0 0,0 0,0 0,-1 0,1 0,-1-1,0 1,1 0,-1 0,0 0,0-1,-1 1,1 0,0 0,-1 0,1 0,-1 0,0 0,0-1,0 1,0 1,0-1,0 0,0 0,0 0,-1 1,1-1,-1 0,1 1,-1-1,0 1,0 0,1 0,-1 0,0 0,0 0,0 0,0 0,-1 0,1 1,0-1,0 1,0 0,0-1,0 1,-1 0,1 0,0 1,0-1,0 0,-52-11,1 3,-1 1,-1 4,-40 1,59 2,-1415 1,-1454 1,2831-8,56-1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3T09:01:59.93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12 412,'6'-3,"43"-2,-1 3,1 1,0 3,0 1,17 6,20 0,1057 60,612-46,-257 45,-1474-63,-79-4,-155-4,-180-26,-731-84,834 91,-148-11,-128 18,466 10,110 2,156-2,2839 2,-2159-52,-238 25,-461 27,-1553 4,1257 7,147-8,0 0,-1 1,1-1,0 0,-1 1,1-1,0 1,-1-1,1 1,-1-1,1 1,0-1,-1 1,1-1,-1 1,0 0,1-1,-1 1,1 0,-1 0,0-1,0 1,1 0,-1 0,0-1,0 1,0 0,0 0,0 0,0-1,0 1,0 0,0 0,0-1,-1 1,1 0,0 0,0-1,-1 1,1 0,0 0,-1-1,1 1,-1 0,1-1,-1 1,1-1,-1 1,0-1,1 1,-1-1,0 1,1-1,-1 0,0 1,1-1,-1 0,0 1,0-1,0 0,36 13,1-2,-1-1,2-2,-1-2,1-1,12-1,-27-1,203 15,-1-10,19-11,-290-2,-1089-98,706 60,-143-13,-1389-120,1696 161,62 24,-212 19,-182 7,354-27,217-8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3T09:02:01.20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2079 1,'-2035'0,"1992"0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28.470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0,'773'0,"-572"29,71 15,-178-35,239 20,328-15,-236 12,120-17,-68 44,-115-34,144-19,-228-3,2720 3,-2832-8,161-28,-167 15,63-11,-106 13,1 5,115 1,-208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0.88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0 149,'5893'0,"-5268"-17,-462 2,-1-7,46-16,-162 29,139-15,2 8,0 8,129 13,-74-1,942-4,-1107 2,-1 4,0 4,36 10,191 56,-170-44,-55-12,1-3,0-4,57 2,110 6,189 44,423 18,349-79,-269-4,-913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4.554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11825 446,'-77'-16,"-145"-17,-197-3,259 25,-357-63,172 18,-155 3,-485 13,511 21,204-10,-191 9,-2519 22,2650-23,160 0,-2 8,1 7,-71 11,22-2,-1409-3,817 36,402-3,355-32,47-3,1 1,-1 0,0 0,1 1,-1 0,0 0,1 1,-1 0,0 0,1 1,-1 0,1 0,0 1,0 0,0 0,0 1,0-1,1 2,-1-1,1 1,0 0,1 0,-1 0,1 1,-4 5,6-4,0 0,0 1,0-1,1 1,0-1,1 1,0 0,0-1,0 1,1 0,0 0,1 0,0-1,0 1,1 0,0-1,0 1,0-1,1 1,0-1,1 0,0 0,0-1,0 1,1-1,0 0,0 0,0 0,1-1,0 0,0 0,0-1,1 1,0-1,6 3,15 5,0-2,1-1,0-1,0-1,1-2,0 0,0-3,0 0,15-2,-13 1,1079 6,601 54,118-63,-1718-2,-1-4,-1-5,0-5,-1-4,4-7,126-27,171-15,-29 43,69-73,223 101,376 0,-942 3,0 5,-1 4,60 16,114 16,-184-32,-1 3,0 5,12 7,-45-9,0-3,0-3,64 4,347 55,-332-58,0-7,98-8,-55-1,-181 3,1 1,0-1,0 0,-1 0,1 0,0-1,-1 1,1-1,0 0,-1 0,1 0,-1 0,0-1,1 0,-1 1,0-1,0 0,0-1,0 1,0 0,0-1,-1 0,1 1,-1-1,0 0,0 0,0-1,0 1,-1 0,1-1,-1 1,0 0,0-1,0 0,0 1,0-1,-1 0,0 1,0-1,0 0,0 1,0-1,-1 0,0 1,0-1,0 0,0 1,0-1,-1 1,1 0,-1 0,0-1,0 1,0 0,-1 0,1 1,-1-1,1 0,-4-1,-23-13,-1 2,-1 1,0 1,-1 2,-1 1,-1 1,23 6,-150-34,-1 7,-2 7,-124 0,257 21,-719-47,687 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5.641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8149 387,'-2852'0,"2572"-6,0-12,-80-23,-392-47,-41 28,312 18,-391 32,526 12,135-44,-231-13,343 42,-1 4,-1 5,-32 5,129-1,-39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4T07:53:35.908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18/11/2021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endParaRPr lang="en-GB" noProof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6284979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1508737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2655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1389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76015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831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11285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288242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734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47979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952338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3735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51903759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6511706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242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61887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12216303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49669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9212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53996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1790955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927496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061123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60402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59738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17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4769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7906230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42489924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1134166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858596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766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85000"/>
                </a:srgb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4825886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4D8003D1-7FE7-45A7-8D4B-A50D38EE4648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81" r:id="rId16"/>
    <p:sldLayoutId id="2147483880" r:id="rId17"/>
    <p:sldLayoutId id="2147483884" r:id="rId18"/>
    <p:sldLayoutId id="2147483887" r:id="rId19"/>
    <p:sldLayoutId id="2147483897" r:id="rId20"/>
    <p:sldLayoutId id="2147483899" r:id="rId21"/>
    <p:sldLayoutId id="2147483901" r:id="rId22"/>
    <p:sldLayoutId id="2147483853" r:id="rId23"/>
    <p:sldLayoutId id="2147483888" r:id="rId24"/>
    <p:sldLayoutId id="2147483890" r:id="rId25"/>
    <p:sldLayoutId id="2147483895" r:id="rId26"/>
    <p:sldLayoutId id="2147483903" r:id="rId27"/>
    <p:sldLayoutId id="2147483902" r:id="rId28"/>
    <p:sldLayoutId id="2147483904" r:id="rId29"/>
    <p:sldLayoutId id="2147484021" r:id="rId3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599A866B-1604-4FCF-9F5D-CA55197DBBFD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E222C1C5-25EE-41CD-AB72-6A8C2FF04608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  <p:sldLayoutId id="2147484053" r:id="rId3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49464D6A-EE36-4216-BC0B-0AEE0CB41CAC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54" r:id="rId3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endParaRPr lang="en-GB" noProof="0" dirty="0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622650E2-CAD1-446B-B10A-E434D1A3583A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126106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  <p:sldLayoutId id="2147484040" r:id="rId18"/>
    <p:sldLayoutId id="2147484041" r:id="rId19"/>
    <p:sldLayoutId id="2147484042" r:id="rId20"/>
    <p:sldLayoutId id="2147484043" r:id="rId21"/>
    <p:sldLayoutId id="2147484044" r:id="rId22"/>
    <p:sldLayoutId id="2147484045" r:id="rId23"/>
    <p:sldLayoutId id="2147484046" r:id="rId24"/>
    <p:sldLayoutId id="2147484047" r:id="rId25"/>
    <p:sldLayoutId id="2147484048" r:id="rId26"/>
    <p:sldLayoutId id="2147484049" r:id="rId27"/>
    <p:sldLayoutId id="2147484050" r:id="rId28"/>
    <p:sldLayoutId id="2147484051" r:id="rId29"/>
    <p:sldLayoutId id="2147484052" r:id="rId3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customXml" Target="../ink/ink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9.xml"/><Relationship Id="rId6" Type="http://schemas.openxmlformats.org/officeDocument/2006/relationships/customXml" Target="../ink/ink4.xml"/><Relationship Id="rId5" Type="http://schemas.openxmlformats.org/officeDocument/2006/relationships/image" Target="../media/image43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9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9.png"/><Relationship Id="rId5" Type="http://schemas.openxmlformats.org/officeDocument/2006/relationships/image" Target="../media/image49.png"/><Relationship Id="rId4" Type="http://schemas.openxmlformats.org/officeDocument/2006/relationships/image" Target="../media/image58.png"/><Relationship Id="rId9" Type="http://schemas.openxmlformats.org/officeDocument/2006/relationships/slide" Target="slide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customXml" Target="../ink/ink10.xml"/><Relationship Id="rId18" Type="http://schemas.openxmlformats.org/officeDocument/2006/relationships/image" Target="../media/image98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95.png"/><Relationship Id="rId17" Type="http://schemas.openxmlformats.org/officeDocument/2006/relationships/customXml" Target="../ink/ink12.xml"/><Relationship Id="rId2" Type="http://schemas.openxmlformats.org/officeDocument/2006/relationships/image" Target="../media/image90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92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customXml" Target="../ink/ink8.xml"/><Relationship Id="rId1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slide" Target="slide6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61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1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1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slide" Target="slide49.xml"/><Relationship Id="rId1" Type="http://schemas.openxmlformats.org/officeDocument/2006/relationships/slideLayout" Target="../slideLayouts/slideLayout1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A898BAA-07E0-4589-BF8C-1CCCADB03B4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3" b="11583"/>
          <a:stretch>
            <a:fillRect/>
          </a:stretch>
        </p:blipFill>
        <p:spPr/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8D8D10AF-6403-46A2-B7A6-978F07ED9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3" b="38153"/>
          <a:stretch>
            <a:fillRect/>
          </a:stretch>
        </p:blipFill>
        <p:spPr>
          <a:xfrm>
            <a:off x="7667624" y="1050580"/>
            <a:ext cx="6351588" cy="369146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AA996F7-85D7-46AA-B43A-0E635EB48F86}"/>
              </a:ext>
            </a:extLst>
          </p:cNvPr>
          <p:cNvSpPr txBox="1">
            <a:spLocks/>
          </p:cNvSpPr>
          <p:nvPr/>
        </p:nvSpPr>
        <p:spPr>
          <a:xfrm>
            <a:off x="6807600" y="1159200"/>
            <a:ext cx="4601584" cy="132556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RL Novels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A82D622-DE90-4A04-B241-1693DDDAEC5D}"/>
              </a:ext>
            </a:extLst>
          </p:cNvPr>
          <p:cNvSpPr txBox="1">
            <a:spLocks/>
          </p:cNvSpPr>
          <p:nvPr/>
        </p:nvSpPr>
        <p:spPr>
          <a:xfrm>
            <a:off x="6807600" y="2700000"/>
            <a:ext cx="4602163" cy="978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i="1" dirty="0">
                <a:solidFill>
                  <a:schemeClr val="tx2"/>
                </a:solidFill>
                <a:cs typeface="Times New Roman" panose="02020603050405020304" pitchFamily="18" charset="0"/>
              </a:rPr>
              <a:t>Planning and Learning</a:t>
            </a:r>
          </a:p>
          <a:p>
            <a:pPr marL="0" indent="0" algn="r">
              <a:buNone/>
            </a:pPr>
            <a:r>
              <a:rPr lang="en-US" sz="2400" b="1" i="1" dirty="0">
                <a:solidFill>
                  <a:schemeClr val="tx2"/>
                </a:solidFill>
                <a:cs typeface="Times New Roman" panose="02020603050405020304" pitchFamily="18" charset="0"/>
              </a:rPr>
              <a:t>with Tabular Methods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882E1FB-7058-4A38-9568-547B75434F46}"/>
              </a:ext>
            </a:extLst>
          </p:cNvPr>
          <p:cNvSpPr txBox="1">
            <a:spLocks/>
          </p:cNvSpPr>
          <p:nvPr/>
        </p:nvSpPr>
        <p:spPr>
          <a:xfrm>
            <a:off x="9210174" y="5458877"/>
            <a:ext cx="2619201" cy="1058862"/>
          </a:xfrm>
          <a:prstGeom prst="rect">
            <a:avLst/>
          </a:prstGeom>
        </p:spPr>
        <p:txBody>
          <a:bodyPr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16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Giovanni GATTI PINHEIRO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January, 15</a:t>
            </a:r>
            <a:r>
              <a:rPr lang="en-US" sz="1200" baseline="300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th</a:t>
            </a: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 2020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AIR-REV-DPI-MLS</a:t>
            </a:r>
          </a:p>
        </p:txBody>
      </p:sp>
    </p:spTree>
    <p:extLst>
      <p:ext uri="{BB962C8B-B14F-4D97-AF65-F5344CB8AC3E}">
        <p14:creationId xmlns:p14="http://schemas.microsoft.com/office/powerpoint/2010/main" val="16824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02F6E-2B36-4BE3-A9B3-4D07779AD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A7EA3D-B12A-42DE-8345-C285076F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EC006-9043-4D1B-B7F1-F4D8AA158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Model-free RL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0BE9C7-D5FD-4DA7-8A0A-453E6C15335B}"/>
              </a:ext>
            </a:extLst>
          </p:cNvPr>
          <p:cNvGrpSpPr/>
          <p:nvPr/>
        </p:nvGrpSpPr>
        <p:grpSpPr>
          <a:xfrm>
            <a:off x="3493596" y="918579"/>
            <a:ext cx="5555254" cy="5724144"/>
            <a:chOff x="3493596" y="918579"/>
            <a:chExt cx="5555254" cy="5724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41AE99-42FA-4775-811E-CC763C4B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3596" y="918579"/>
              <a:ext cx="5555254" cy="57241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9D959D-BC61-429F-B3D7-B2F31D71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355" y="4414486"/>
              <a:ext cx="2273139" cy="2228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79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02F6E-2B36-4BE3-A9B3-4D07779AD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A7EA3D-B12A-42DE-8345-C285076F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EC006-9043-4D1B-B7F1-F4D8AA158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Model-based 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1AE99-42FA-4775-811E-CC763C4B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96" y="918579"/>
            <a:ext cx="5555254" cy="5724144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9AA5330-A514-41FE-BA68-CDC6B40CAD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47632" y="1920239"/>
            <a:ext cx="2777591" cy="40416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Can efficiently learn model by supervised learning methods</a:t>
            </a:r>
          </a:p>
          <a:p>
            <a:pPr lvl="1"/>
            <a:r>
              <a:rPr lang="en-US" dirty="0"/>
              <a:t>Can reason about model uncertainty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First learn a model, then construct a value function</a:t>
            </a:r>
            <a:br>
              <a:rPr lang="en-US" dirty="0"/>
            </a:br>
            <a:r>
              <a:rPr lang="en-US" dirty="0"/>
              <a:t>(two sources of approximation error)</a:t>
            </a:r>
          </a:p>
        </p:txBody>
      </p:sp>
    </p:spTree>
    <p:extLst>
      <p:ext uri="{BB962C8B-B14F-4D97-AF65-F5344CB8AC3E}">
        <p14:creationId xmlns:p14="http://schemas.microsoft.com/office/powerpoint/2010/main" val="40737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9BE5C7-1B63-4DAA-92F1-677C2F4297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8" y="1480173"/>
            <a:ext cx="5492496" cy="1508969"/>
          </a:xfrm>
        </p:spPr>
        <p:txBody>
          <a:bodyPr/>
          <a:lstStyle/>
          <a:p>
            <a:r>
              <a:rPr lang="en-US" dirty="0"/>
              <a:t>Anything that the agent can use to </a:t>
            </a:r>
            <a:r>
              <a:rPr lang="en-US" i="1" dirty="0"/>
              <a:t>predict</a:t>
            </a:r>
            <a:r>
              <a:rPr lang="en-US" dirty="0"/>
              <a:t> how the environment </a:t>
            </a:r>
            <a:r>
              <a:rPr lang="en-US" b="1" dirty="0"/>
              <a:t>will respond</a:t>
            </a:r>
            <a:r>
              <a:rPr lang="en-US" dirty="0"/>
              <a:t> to 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848E6-D4BC-4453-812E-F7296354F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E0FBD8-9902-446B-B086-7779885E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FA342-0E82-4C8E-8228-8A8E6816E8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i="1" dirty="0"/>
              <a:t>model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4FCEC5-DBE4-4A13-A754-E1E0910AC3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can be used to </a:t>
            </a:r>
            <a:r>
              <a:rPr lang="en-US" i="1" dirty="0"/>
              <a:t>mimic environment </a:t>
            </a:r>
            <a:r>
              <a:rPr lang="en-US" dirty="0"/>
              <a:t>or </a:t>
            </a:r>
            <a:r>
              <a:rPr lang="en-US" i="1" dirty="0"/>
              <a:t>simulate experience</a:t>
            </a:r>
          </a:p>
          <a:p>
            <a:endParaRPr lang="en-US" dirty="0"/>
          </a:p>
          <a:p>
            <a:r>
              <a:rPr lang="en-US" dirty="0"/>
              <a:t>Given a start state and an action: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Sample Model</a:t>
            </a:r>
            <a:r>
              <a:rPr lang="en-US" dirty="0"/>
              <a:t>: produces a possible transition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Distribution Model</a:t>
            </a:r>
            <a:r>
              <a:rPr lang="en-US" dirty="0"/>
              <a:t>: generates all possible transitions weighted by their probabilities of occurring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6B19E-A1C1-40AE-98FD-6C62F9312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3" y="4269303"/>
            <a:ext cx="1023928" cy="102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7E1106-B7A8-4328-A3A3-39A140A09B0F}"/>
                  </a:ext>
                </a:extLst>
              </p:cNvPr>
              <p:cNvSpPr txBox="1"/>
              <p:nvPr/>
            </p:nvSpPr>
            <p:spPr>
              <a:xfrm>
                <a:off x="2571737" y="4953292"/>
                <a:ext cx="2314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=2.78%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7E1106-B7A8-4328-A3A3-39A140A0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37" y="4953292"/>
                <a:ext cx="2314673" cy="276999"/>
              </a:xfrm>
              <a:prstGeom prst="rect">
                <a:avLst/>
              </a:prstGeom>
              <a:blipFill>
                <a:blip r:embed="rId3"/>
                <a:stretch>
                  <a:fillRect l="-2105" r="-236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06076-7213-4BF6-B855-9EC699056D6B}"/>
                  </a:ext>
                </a:extLst>
              </p:cNvPr>
              <p:cNvSpPr txBox="1"/>
              <p:nvPr/>
            </p:nvSpPr>
            <p:spPr>
              <a:xfrm>
                <a:off x="2571115" y="5261823"/>
                <a:ext cx="2314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=5.56%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906076-7213-4BF6-B855-9EC69905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15" y="5261823"/>
                <a:ext cx="2314673" cy="276999"/>
              </a:xfrm>
              <a:prstGeom prst="rect">
                <a:avLst/>
              </a:prstGeom>
              <a:blipFill>
                <a:blip r:embed="rId4"/>
                <a:stretch>
                  <a:fillRect l="-2111" r="-290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D1EF99-A4F3-43CD-BBF2-5C53264FD7EA}"/>
                  </a:ext>
                </a:extLst>
              </p:cNvPr>
              <p:cNvSpPr txBox="1"/>
              <p:nvPr/>
            </p:nvSpPr>
            <p:spPr>
              <a:xfrm>
                <a:off x="2571115" y="5769531"/>
                <a:ext cx="2340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=2.78%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D1EF99-A4F3-43CD-BBF2-5C53264F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15" y="5769531"/>
                <a:ext cx="2340320" cy="276999"/>
              </a:xfrm>
              <a:prstGeom prst="rect">
                <a:avLst/>
              </a:prstGeom>
              <a:blipFill>
                <a:blip r:embed="rId5"/>
                <a:stretch>
                  <a:fillRect l="-2083" r="-234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06789-F502-4233-8C40-F35C8871A206}"/>
                  </a:ext>
                </a:extLst>
              </p:cNvPr>
              <p:cNvSpPr txBox="1"/>
              <p:nvPr/>
            </p:nvSpPr>
            <p:spPr>
              <a:xfrm rot="5400000">
                <a:off x="3953875" y="5536399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C06789-F502-4233-8C40-F35C8871A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53875" y="5536399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D304C6-645C-4FA7-9981-1FB1ED3756D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377381" y="3677142"/>
            <a:ext cx="1165457" cy="11041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C7CBFA-2BB2-44C3-BE55-E450EB4A48C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77381" y="4781267"/>
            <a:ext cx="1216217" cy="75736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F1040-30E1-49F6-BA64-8CE2A9914927}"/>
                  </a:ext>
                </a:extLst>
              </p14:cNvPr>
              <p14:cNvContentPartPr/>
              <p14:nvPr/>
            </p14:nvContentPartPr>
            <p14:xfrm>
              <a:off x="5130890" y="5425972"/>
              <a:ext cx="368340" cy="64633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F1040-30E1-49F6-BA64-8CE2A99149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1826" y="5406888"/>
                <a:ext cx="406109" cy="68413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4CE590-6F52-4CD6-9605-898CBFC2EB00}"/>
              </a:ext>
            </a:extLst>
          </p:cNvPr>
          <p:cNvSpPr/>
          <p:nvPr/>
        </p:nvSpPr>
        <p:spPr>
          <a:xfrm rot="775583">
            <a:off x="5059057" y="5333541"/>
            <a:ext cx="173744" cy="226060"/>
          </a:xfrm>
          <a:custGeom>
            <a:avLst/>
            <a:gdLst>
              <a:gd name="connsiteX0" fmla="*/ 92464 w 173744"/>
              <a:gd name="connsiteY0" fmla="*/ 226060 h 226060"/>
              <a:gd name="connsiteX1" fmla="*/ 8644 w 173744"/>
              <a:gd name="connsiteY1" fmla="*/ 116840 h 226060"/>
              <a:gd name="connsiteX2" fmla="*/ 21344 w 173744"/>
              <a:gd name="connsiteY2" fmla="*/ 40640 h 226060"/>
              <a:gd name="connsiteX3" fmla="*/ 173744 w 173744"/>
              <a:gd name="connsiteY3" fmla="*/ 0 h 2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44" h="226060">
                <a:moveTo>
                  <a:pt x="92464" y="226060"/>
                </a:moveTo>
                <a:cubicBezTo>
                  <a:pt x="56480" y="186901"/>
                  <a:pt x="20497" y="147743"/>
                  <a:pt x="8644" y="116840"/>
                </a:cubicBezTo>
                <a:cubicBezTo>
                  <a:pt x="-3209" y="85937"/>
                  <a:pt x="-6173" y="60113"/>
                  <a:pt x="21344" y="40640"/>
                </a:cubicBezTo>
                <a:cubicBezTo>
                  <a:pt x="48861" y="21167"/>
                  <a:pt x="152577" y="12277"/>
                  <a:pt x="173744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45CE73-B617-47B6-9540-E8120097EFDB}"/>
              </a:ext>
            </a:extLst>
          </p:cNvPr>
          <p:cNvSpPr txBox="1"/>
          <p:nvPr/>
        </p:nvSpPr>
        <p:spPr>
          <a:xfrm>
            <a:off x="4636338" y="6091321"/>
            <a:ext cx="15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Distribution Model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BAF6C54-A6BC-4E70-91F6-82A6EBD5EE53}"/>
              </a:ext>
            </a:extLst>
          </p:cNvPr>
          <p:cNvSpPr/>
          <p:nvPr/>
        </p:nvSpPr>
        <p:spPr>
          <a:xfrm>
            <a:off x="10149620" y="4170424"/>
            <a:ext cx="1173700" cy="226060"/>
          </a:xfrm>
          <a:custGeom>
            <a:avLst/>
            <a:gdLst>
              <a:gd name="connsiteX0" fmla="*/ 1456944 w 1456944"/>
              <a:gd name="connsiteY0" fmla="*/ 713232 h 713232"/>
              <a:gd name="connsiteX1" fmla="*/ 1103376 w 1456944"/>
              <a:gd name="connsiteY1" fmla="*/ 323088 h 713232"/>
              <a:gd name="connsiteX2" fmla="*/ 0 w 1456944"/>
              <a:gd name="connsiteY2" fmla="*/ 0 h 71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6944" h="713232">
                <a:moveTo>
                  <a:pt x="1456944" y="713232"/>
                </a:moveTo>
                <a:cubicBezTo>
                  <a:pt x="1401572" y="577596"/>
                  <a:pt x="1346200" y="441960"/>
                  <a:pt x="1103376" y="323088"/>
                </a:cubicBezTo>
                <a:cubicBezTo>
                  <a:pt x="860552" y="204216"/>
                  <a:pt x="240792" y="53848"/>
                  <a:pt x="0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DA99F51-256E-46F7-A9F6-7999236D321D}"/>
              </a:ext>
            </a:extLst>
          </p:cNvPr>
          <p:cNvSpPr/>
          <p:nvPr/>
        </p:nvSpPr>
        <p:spPr>
          <a:xfrm>
            <a:off x="6002248" y="5437251"/>
            <a:ext cx="855752" cy="872109"/>
          </a:xfrm>
          <a:custGeom>
            <a:avLst/>
            <a:gdLst>
              <a:gd name="connsiteX0" fmla="*/ 824132 w 824132"/>
              <a:gd name="connsiteY0" fmla="*/ 969264 h 969264"/>
              <a:gd name="connsiteX1" fmla="*/ 232820 w 824132"/>
              <a:gd name="connsiteY1" fmla="*/ 658368 h 969264"/>
              <a:gd name="connsiteX2" fmla="*/ 7268 w 824132"/>
              <a:gd name="connsiteY2" fmla="*/ 164592 h 969264"/>
              <a:gd name="connsiteX3" fmla="*/ 470564 w 824132"/>
              <a:gd name="connsiteY3" fmla="*/ 0 h 969264"/>
              <a:gd name="connsiteX0" fmla="*/ 824224 w 824224"/>
              <a:gd name="connsiteY0" fmla="*/ 950214 h 950214"/>
              <a:gd name="connsiteX1" fmla="*/ 232912 w 824224"/>
              <a:gd name="connsiteY1" fmla="*/ 639318 h 950214"/>
              <a:gd name="connsiteX2" fmla="*/ 7360 w 824224"/>
              <a:gd name="connsiteY2" fmla="*/ 145542 h 950214"/>
              <a:gd name="connsiteX3" fmla="*/ 472561 w 824224"/>
              <a:gd name="connsiteY3" fmla="*/ 0 h 950214"/>
              <a:gd name="connsiteX0" fmla="*/ 824224 w 824224"/>
              <a:gd name="connsiteY0" fmla="*/ 950214 h 950214"/>
              <a:gd name="connsiteX1" fmla="*/ 232912 w 824224"/>
              <a:gd name="connsiteY1" fmla="*/ 639318 h 950214"/>
              <a:gd name="connsiteX2" fmla="*/ 7360 w 824224"/>
              <a:gd name="connsiteY2" fmla="*/ 145542 h 950214"/>
              <a:gd name="connsiteX3" fmla="*/ 472561 w 824224"/>
              <a:gd name="connsiteY3" fmla="*/ 0 h 950214"/>
              <a:gd name="connsiteX0" fmla="*/ 855587 w 855587"/>
              <a:gd name="connsiteY0" fmla="*/ 950214 h 950214"/>
              <a:gd name="connsiteX1" fmla="*/ 264275 w 855587"/>
              <a:gd name="connsiteY1" fmla="*/ 639318 h 950214"/>
              <a:gd name="connsiteX2" fmla="*/ 6338 w 855587"/>
              <a:gd name="connsiteY2" fmla="*/ 265557 h 950214"/>
              <a:gd name="connsiteX3" fmla="*/ 503924 w 855587"/>
              <a:gd name="connsiteY3" fmla="*/ 0 h 950214"/>
              <a:gd name="connsiteX0" fmla="*/ 849578 w 849578"/>
              <a:gd name="connsiteY0" fmla="*/ 950214 h 950214"/>
              <a:gd name="connsiteX1" fmla="*/ 258266 w 849578"/>
              <a:gd name="connsiteY1" fmla="*/ 639318 h 950214"/>
              <a:gd name="connsiteX2" fmla="*/ 329 w 849578"/>
              <a:gd name="connsiteY2" fmla="*/ 265557 h 950214"/>
              <a:gd name="connsiteX3" fmla="*/ 497915 w 849578"/>
              <a:gd name="connsiteY3" fmla="*/ 0 h 950214"/>
              <a:gd name="connsiteX0" fmla="*/ 855752 w 855752"/>
              <a:gd name="connsiteY0" fmla="*/ 872109 h 872109"/>
              <a:gd name="connsiteX1" fmla="*/ 264440 w 855752"/>
              <a:gd name="connsiteY1" fmla="*/ 561213 h 872109"/>
              <a:gd name="connsiteX2" fmla="*/ 6503 w 855752"/>
              <a:gd name="connsiteY2" fmla="*/ 187452 h 872109"/>
              <a:gd name="connsiteX3" fmla="*/ 507899 w 855752"/>
              <a:gd name="connsiteY3" fmla="*/ 0 h 8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752" h="872109">
                <a:moveTo>
                  <a:pt x="855752" y="872109"/>
                </a:moveTo>
                <a:cubicBezTo>
                  <a:pt x="628168" y="783717"/>
                  <a:pt x="405981" y="675322"/>
                  <a:pt x="264440" y="561213"/>
                </a:cubicBezTo>
                <a:cubicBezTo>
                  <a:pt x="122899" y="447104"/>
                  <a:pt x="-34074" y="280988"/>
                  <a:pt x="6503" y="187452"/>
                </a:cubicBezTo>
                <a:cubicBezTo>
                  <a:pt x="47080" y="93917"/>
                  <a:pt x="306604" y="14224"/>
                  <a:pt x="507899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47386D5-ED6B-4FD6-AE17-EE38B8068CD6}"/>
              </a:ext>
            </a:extLst>
          </p:cNvPr>
          <p:cNvSpPr/>
          <p:nvPr/>
        </p:nvSpPr>
        <p:spPr>
          <a:xfrm rot="8479781">
            <a:off x="6382410" y="5322732"/>
            <a:ext cx="173744" cy="226060"/>
          </a:xfrm>
          <a:custGeom>
            <a:avLst/>
            <a:gdLst>
              <a:gd name="connsiteX0" fmla="*/ 92464 w 173744"/>
              <a:gd name="connsiteY0" fmla="*/ 226060 h 226060"/>
              <a:gd name="connsiteX1" fmla="*/ 8644 w 173744"/>
              <a:gd name="connsiteY1" fmla="*/ 116840 h 226060"/>
              <a:gd name="connsiteX2" fmla="*/ 21344 w 173744"/>
              <a:gd name="connsiteY2" fmla="*/ 40640 h 226060"/>
              <a:gd name="connsiteX3" fmla="*/ 173744 w 173744"/>
              <a:gd name="connsiteY3" fmla="*/ 0 h 2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44" h="226060">
                <a:moveTo>
                  <a:pt x="92464" y="226060"/>
                </a:moveTo>
                <a:cubicBezTo>
                  <a:pt x="56480" y="186901"/>
                  <a:pt x="20497" y="147743"/>
                  <a:pt x="8644" y="116840"/>
                </a:cubicBezTo>
                <a:cubicBezTo>
                  <a:pt x="-3209" y="85937"/>
                  <a:pt x="-6173" y="60113"/>
                  <a:pt x="21344" y="40640"/>
                </a:cubicBezTo>
                <a:cubicBezTo>
                  <a:pt x="48861" y="21167"/>
                  <a:pt x="152577" y="12277"/>
                  <a:pt x="173744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0C174EA-6B02-4A4C-A29A-93057AB74643}"/>
              </a:ext>
            </a:extLst>
          </p:cNvPr>
          <p:cNvSpPr/>
          <p:nvPr/>
        </p:nvSpPr>
        <p:spPr>
          <a:xfrm rot="20665442">
            <a:off x="10093600" y="4083112"/>
            <a:ext cx="173744" cy="226060"/>
          </a:xfrm>
          <a:custGeom>
            <a:avLst/>
            <a:gdLst>
              <a:gd name="connsiteX0" fmla="*/ 92464 w 173744"/>
              <a:gd name="connsiteY0" fmla="*/ 226060 h 226060"/>
              <a:gd name="connsiteX1" fmla="*/ 8644 w 173744"/>
              <a:gd name="connsiteY1" fmla="*/ 116840 h 226060"/>
              <a:gd name="connsiteX2" fmla="*/ 21344 w 173744"/>
              <a:gd name="connsiteY2" fmla="*/ 40640 h 226060"/>
              <a:gd name="connsiteX3" fmla="*/ 173744 w 173744"/>
              <a:gd name="connsiteY3" fmla="*/ 0 h 2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44" h="226060">
                <a:moveTo>
                  <a:pt x="92464" y="226060"/>
                </a:moveTo>
                <a:cubicBezTo>
                  <a:pt x="56480" y="186901"/>
                  <a:pt x="20497" y="147743"/>
                  <a:pt x="8644" y="116840"/>
                </a:cubicBezTo>
                <a:cubicBezTo>
                  <a:pt x="-3209" y="85937"/>
                  <a:pt x="-6173" y="60113"/>
                  <a:pt x="21344" y="40640"/>
                </a:cubicBezTo>
                <a:cubicBezTo>
                  <a:pt x="48861" y="21167"/>
                  <a:pt x="152577" y="12277"/>
                  <a:pt x="173744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EB3863-836C-4579-B402-AC95E09B931D}"/>
              </a:ext>
            </a:extLst>
          </p:cNvPr>
          <p:cNvSpPr txBox="1"/>
          <p:nvPr/>
        </p:nvSpPr>
        <p:spPr>
          <a:xfrm>
            <a:off x="6801449" y="5847695"/>
            <a:ext cx="246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Powerful,</a:t>
            </a:r>
          </a:p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they can generate sample models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AF8A20-C5AF-47D0-92FF-5103FA5E821B}"/>
              </a:ext>
            </a:extLst>
          </p:cNvPr>
          <p:cNvSpPr txBox="1"/>
          <p:nvPr/>
        </p:nvSpPr>
        <p:spPr>
          <a:xfrm>
            <a:off x="2512609" y="3486469"/>
            <a:ext cx="234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dices, get sum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EE011-4C22-4C77-A6B3-145E317AAFC7}"/>
              </a:ext>
            </a:extLst>
          </p:cNvPr>
          <p:cNvSpPr txBox="1"/>
          <p:nvPr/>
        </p:nvSpPr>
        <p:spPr>
          <a:xfrm>
            <a:off x="3863324" y="4099595"/>
            <a:ext cx="15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Sample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Model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7DB552-9454-449A-9E47-B565FC31D4D9}"/>
              </a:ext>
            </a:extLst>
          </p:cNvPr>
          <p:cNvSpPr/>
          <p:nvPr/>
        </p:nvSpPr>
        <p:spPr>
          <a:xfrm>
            <a:off x="4503203" y="3605052"/>
            <a:ext cx="591312" cy="495431"/>
          </a:xfrm>
          <a:custGeom>
            <a:avLst/>
            <a:gdLst>
              <a:gd name="connsiteX0" fmla="*/ 591312 w 591312"/>
              <a:gd name="connsiteY0" fmla="*/ 495431 h 495431"/>
              <a:gd name="connsiteX1" fmla="*/ 487680 w 591312"/>
              <a:gd name="connsiteY1" fmla="*/ 227207 h 495431"/>
              <a:gd name="connsiteX2" fmla="*/ 286512 w 591312"/>
              <a:gd name="connsiteY2" fmla="*/ 19943 h 495431"/>
              <a:gd name="connsiteX3" fmla="*/ 0 w 591312"/>
              <a:gd name="connsiteY3" fmla="*/ 19943 h 49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12" h="495431">
                <a:moveTo>
                  <a:pt x="591312" y="495431"/>
                </a:moveTo>
                <a:cubicBezTo>
                  <a:pt x="564896" y="400943"/>
                  <a:pt x="538480" y="306455"/>
                  <a:pt x="487680" y="227207"/>
                </a:cubicBezTo>
                <a:cubicBezTo>
                  <a:pt x="436880" y="147959"/>
                  <a:pt x="367792" y="54487"/>
                  <a:pt x="286512" y="19943"/>
                </a:cubicBezTo>
                <a:cubicBezTo>
                  <a:pt x="205232" y="-14601"/>
                  <a:pt x="102616" y="2671"/>
                  <a:pt x="0" y="19943"/>
                </a:cubicBezTo>
              </a:path>
            </a:pathLst>
          </a:custGeom>
          <a:ln w="381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970B103-DF8B-4FC9-8B4C-41FA4A42E195}"/>
              </a:ext>
            </a:extLst>
          </p:cNvPr>
          <p:cNvSpPr/>
          <p:nvPr/>
        </p:nvSpPr>
        <p:spPr>
          <a:xfrm rot="19483061">
            <a:off x="4443648" y="3520488"/>
            <a:ext cx="173744" cy="226060"/>
          </a:xfrm>
          <a:custGeom>
            <a:avLst/>
            <a:gdLst>
              <a:gd name="connsiteX0" fmla="*/ 92464 w 173744"/>
              <a:gd name="connsiteY0" fmla="*/ 226060 h 226060"/>
              <a:gd name="connsiteX1" fmla="*/ 8644 w 173744"/>
              <a:gd name="connsiteY1" fmla="*/ 116840 h 226060"/>
              <a:gd name="connsiteX2" fmla="*/ 21344 w 173744"/>
              <a:gd name="connsiteY2" fmla="*/ 40640 h 226060"/>
              <a:gd name="connsiteX3" fmla="*/ 173744 w 173744"/>
              <a:gd name="connsiteY3" fmla="*/ 0 h 22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44" h="226060">
                <a:moveTo>
                  <a:pt x="92464" y="226060"/>
                </a:moveTo>
                <a:cubicBezTo>
                  <a:pt x="56480" y="186901"/>
                  <a:pt x="20497" y="147743"/>
                  <a:pt x="8644" y="116840"/>
                </a:cubicBezTo>
                <a:cubicBezTo>
                  <a:pt x="-3209" y="85937"/>
                  <a:pt x="-6173" y="60113"/>
                  <a:pt x="21344" y="40640"/>
                </a:cubicBezTo>
                <a:cubicBezTo>
                  <a:pt x="48861" y="21167"/>
                  <a:pt x="152577" y="12277"/>
                  <a:pt x="173744" y="0"/>
                </a:cubicBezTo>
              </a:path>
            </a:pathLst>
          </a:custGeom>
          <a:noFill/>
          <a:ln w="381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C365A-94F9-438F-82C8-456F937FC56D}"/>
              </a:ext>
            </a:extLst>
          </p:cNvPr>
          <p:cNvSpPr txBox="1"/>
          <p:nvPr/>
        </p:nvSpPr>
        <p:spPr>
          <a:xfrm>
            <a:off x="9899133" y="4356216"/>
            <a:ext cx="20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Simple, 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easy to get</a:t>
            </a:r>
          </a:p>
        </p:txBody>
      </p:sp>
    </p:spTree>
    <p:extLst>
      <p:ext uri="{BB962C8B-B14F-4D97-AF65-F5344CB8AC3E}">
        <p14:creationId xmlns:p14="http://schemas.microsoft.com/office/powerpoint/2010/main" val="11809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31" grpId="0" animBg="1"/>
      <p:bldP spid="32" grpId="0"/>
      <p:bldP spid="37" grpId="0" animBg="1"/>
      <p:bldP spid="39" grpId="0" animBg="1"/>
      <p:bldP spid="40" grpId="0" animBg="1"/>
      <p:bldP spid="42" grpId="0" animBg="1"/>
      <p:bldP spid="43" grpId="0"/>
      <p:bldP spid="48" grpId="0"/>
      <p:bldP spid="49" grpId="0"/>
      <p:bldP spid="50" grpId="0" animBg="1"/>
      <p:bldP spid="51" grpId="0" animBg="1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E716-454E-49B2-AEE0-B8E494D0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73" y="1355834"/>
            <a:ext cx="11022863" cy="381125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 effective planning algorithm should be able to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generalize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with relative ease to different situations, […] to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learn efficiently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from relative small amounts of data, […] to make good use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additional thinking 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CE5CD-D2BD-4FC1-87A6-D0EC52262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Guez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et al., An Investigation of Model-Free Planning,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8571C-1A94-4645-80A9-DB4DB1AC5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4CED6CD-8D98-4756-808A-1E45AFECF04C}"/>
              </a:ext>
            </a:extLst>
          </p:cNvPr>
          <p:cNvSpPr txBox="1">
            <a:spLocks/>
          </p:cNvSpPr>
          <p:nvPr/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vert="horz" lIns="91440" tIns="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 View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1A5FC6E-698E-41F0-8F82-B593CEE599C9}"/>
              </a:ext>
            </a:extLst>
          </p:cNvPr>
          <p:cNvSpPr txBox="1">
            <a:spLocks/>
          </p:cNvSpPr>
          <p:nvPr/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indent="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 defTabSz="9144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 defTabSz="9144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 defTabSz="9144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 defTabSz="914400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>
                <a:solidFill>
                  <a:schemeClr val="accent2"/>
                </a:solidFill>
                <a:latin typeface="+mj-lt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What is </a:t>
            </a:r>
            <a:r>
              <a:rPr lang="en-US" i="1" dirty="0"/>
              <a:t>planning</a:t>
            </a:r>
            <a:r>
              <a:rPr lang="en-US" dirty="0"/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9687B-3A86-43AA-8740-3C7D465BE6E4}"/>
              </a:ext>
            </a:extLst>
          </p:cNvPr>
          <p:cNvGrpSpPr/>
          <p:nvPr/>
        </p:nvGrpSpPr>
        <p:grpSpPr>
          <a:xfrm>
            <a:off x="348790" y="4380728"/>
            <a:ext cx="11097000" cy="613800"/>
            <a:chOff x="348790" y="4380728"/>
            <a:chExt cx="110970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C78567-1F9D-4231-A6F3-B2F7E79EEC6B}"/>
                    </a:ext>
                  </a:extLst>
                </p14:cNvPr>
                <p14:cNvContentPartPr/>
                <p14:nvPr/>
              </p14:nvContentPartPr>
              <p14:xfrm>
                <a:off x="6583630" y="4380728"/>
                <a:ext cx="4862160" cy="19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C78567-1F9D-4231-A6F3-B2F7E79EEC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3630" y="4201088"/>
                  <a:ext cx="50418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6E5505-21F0-4183-BEB4-F15A8B73C893}"/>
                    </a:ext>
                  </a:extLst>
                </p14:cNvPr>
                <p14:cNvContentPartPr/>
                <p14:nvPr/>
              </p14:nvContentPartPr>
              <p14:xfrm>
                <a:off x="348790" y="4764128"/>
                <a:ext cx="2331360" cy="212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6E5505-21F0-4183-BEB4-F15A8B73C8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150" y="4584128"/>
                  <a:ext cx="25110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9F368E-6551-46A9-AC6D-8B5B908F9A41}"/>
                    </a:ext>
                  </a:extLst>
                </p14:cNvPr>
                <p14:cNvContentPartPr/>
                <p14:nvPr/>
              </p14:nvContentPartPr>
              <p14:xfrm>
                <a:off x="1900030" y="4994168"/>
                <a:ext cx="7484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9F368E-6551-46A9-AC6D-8B5B908F9A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10390" y="4814528"/>
                  <a:ext cx="928080" cy="360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E732651-EAB4-4B1A-81F8-23076C346C78}"/>
              </a:ext>
            </a:extLst>
          </p:cNvPr>
          <p:cNvSpPr/>
          <p:nvPr/>
        </p:nvSpPr>
        <p:spPr>
          <a:xfrm>
            <a:off x="3098625" y="4964486"/>
            <a:ext cx="2894843" cy="311022"/>
          </a:xfrm>
          <a:custGeom>
            <a:avLst/>
            <a:gdLst>
              <a:gd name="connsiteX0" fmla="*/ 2869324 w 2894843"/>
              <a:gd name="connsiteY0" fmla="*/ 309004 h 311022"/>
              <a:gd name="connsiteX1" fmla="*/ 2831487 w 2894843"/>
              <a:gd name="connsiteY1" fmla="*/ 271167 h 311022"/>
              <a:gd name="connsiteX2" fmla="*/ 2320684 w 2894843"/>
              <a:gd name="connsiteY2" fmla="*/ 37837 h 311022"/>
              <a:gd name="connsiteX3" fmla="*/ 1526102 w 2894843"/>
              <a:gd name="connsiteY3" fmla="*/ 6306 h 311022"/>
              <a:gd name="connsiteX4" fmla="*/ 863950 w 2894843"/>
              <a:gd name="connsiteY4" fmla="*/ 31531 h 311022"/>
              <a:gd name="connsiteX5" fmla="*/ 0 w 2894843"/>
              <a:gd name="connsiteY5" fmla="*/ 0 h 31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843" h="311022">
                <a:moveTo>
                  <a:pt x="2869324" y="309004"/>
                </a:moveTo>
                <a:cubicBezTo>
                  <a:pt x="2896125" y="312683"/>
                  <a:pt x="2922927" y="316362"/>
                  <a:pt x="2831487" y="271167"/>
                </a:cubicBezTo>
                <a:cubicBezTo>
                  <a:pt x="2740047" y="225972"/>
                  <a:pt x="2538248" y="81980"/>
                  <a:pt x="2320684" y="37837"/>
                </a:cubicBezTo>
                <a:cubicBezTo>
                  <a:pt x="2103120" y="-6307"/>
                  <a:pt x="1768891" y="7357"/>
                  <a:pt x="1526102" y="6306"/>
                </a:cubicBezTo>
                <a:cubicBezTo>
                  <a:pt x="1283313" y="5255"/>
                  <a:pt x="1118300" y="32582"/>
                  <a:pt x="863950" y="31531"/>
                </a:cubicBezTo>
                <a:cubicBezTo>
                  <a:pt x="609600" y="30480"/>
                  <a:pt x="304800" y="15240"/>
                  <a:pt x="0" y="0"/>
                </a:cubicBezTo>
              </a:path>
            </a:pathLst>
          </a:custGeom>
          <a:noFill/>
          <a:ln w="38100">
            <a:solidFill>
              <a:srgbClr val="413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238132-CC3C-448C-AD05-1A34E29532A2}"/>
              </a:ext>
            </a:extLst>
          </p:cNvPr>
          <p:cNvSpPr/>
          <p:nvPr/>
        </p:nvSpPr>
        <p:spPr>
          <a:xfrm rot="21342378">
            <a:off x="2981882" y="4857806"/>
            <a:ext cx="180418" cy="213360"/>
          </a:xfrm>
          <a:custGeom>
            <a:avLst/>
            <a:gdLst>
              <a:gd name="connsiteX0" fmla="*/ 127078 w 180418"/>
              <a:gd name="connsiteY0" fmla="*/ 213360 h 213360"/>
              <a:gd name="connsiteX1" fmla="*/ 78 w 180418"/>
              <a:gd name="connsiteY1" fmla="*/ 104140 h 213360"/>
              <a:gd name="connsiteX2" fmla="*/ 109298 w 180418"/>
              <a:gd name="connsiteY2" fmla="*/ 38100 h 213360"/>
              <a:gd name="connsiteX3" fmla="*/ 180418 w 180418"/>
              <a:gd name="connsiteY3" fmla="*/ 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418" h="213360">
                <a:moveTo>
                  <a:pt x="127078" y="213360"/>
                </a:moveTo>
                <a:cubicBezTo>
                  <a:pt x="65059" y="173355"/>
                  <a:pt x="3041" y="133350"/>
                  <a:pt x="78" y="104140"/>
                </a:cubicBezTo>
                <a:cubicBezTo>
                  <a:pt x="-2885" y="74930"/>
                  <a:pt x="79241" y="55457"/>
                  <a:pt x="109298" y="38100"/>
                </a:cubicBezTo>
                <a:cubicBezTo>
                  <a:pt x="139355" y="20743"/>
                  <a:pt x="159886" y="10371"/>
                  <a:pt x="180418" y="0"/>
                </a:cubicBezTo>
              </a:path>
            </a:pathLst>
          </a:custGeom>
          <a:noFill/>
          <a:ln w="38100">
            <a:solidFill>
              <a:srgbClr val="413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749E4-FE3D-46C7-BB4D-E2E0BB5327E0}"/>
              </a:ext>
            </a:extLst>
          </p:cNvPr>
          <p:cNvSpPr txBox="1"/>
          <p:nvPr/>
        </p:nvSpPr>
        <p:spPr>
          <a:xfrm>
            <a:off x="5860309" y="4851351"/>
            <a:ext cx="2060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expect agent to do better if we give him more CPU time (computation) </a:t>
            </a:r>
          </a:p>
        </p:txBody>
      </p:sp>
    </p:spTree>
    <p:extLst>
      <p:ext uri="{BB962C8B-B14F-4D97-AF65-F5344CB8AC3E}">
        <p14:creationId xmlns:p14="http://schemas.microsoft.com/office/powerpoint/2010/main" val="29428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515E2-E003-479A-A961-CC7E2AAADF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596640"/>
            <a:ext cx="11228409" cy="2712086"/>
          </a:xfrm>
        </p:spPr>
        <p:txBody>
          <a:bodyPr/>
          <a:lstStyle/>
          <a:p>
            <a:r>
              <a:rPr lang="en-US" b="1" dirty="0"/>
              <a:t>State-space planning</a:t>
            </a:r>
            <a:r>
              <a:rPr lang="en-US" dirty="0"/>
              <a:t>: search through the state-space for an optimal policy or an optimal path</a:t>
            </a:r>
          </a:p>
          <a:p>
            <a:endParaRPr lang="en-US" dirty="0"/>
          </a:p>
          <a:p>
            <a:r>
              <a:rPr lang="en-US" b="1" dirty="0"/>
              <a:t>Plan-space planning</a:t>
            </a:r>
            <a:r>
              <a:rPr lang="en-US" dirty="0"/>
              <a:t>: search through the space of plans (sequence of actions)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2FA5-C730-4AED-AB3E-5B79BA488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BF5D96-CFDE-4020-996F-6EAF7B469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092DF-3430-4869-AB81-786C5CBFEE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planning</a:t>
            </a:r>
            <a:r>
              <a:rPr lang="en-US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448780-2E6B-4174-B9DA-4A2145E52929}"/>
              </a:ext>
            </a:extLst>
          </p:cNvPr>
          <p:cNvGrpSpPr/>
          <p:nvPr/>
        </p:nvGrpSpPr>
        <p:grpSpPr>
          <a:xfrm>
            <a:off x="3039943" y="1639614"/>
            <a:ext cx="6112114" cy="914400"/>
            <a:chOff x="2956910" y="1639614"/>
            <a:chExt cx="6112114" cy="91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ECC8D0-352C-4584-9873-1A0E8CD12361}"/>
                </a:ext>
              </a:extLst>
            </p:cNvPr>
            <p:cNvSpPr/>
            <p:nvPr/>
          </p:nvSpPr>
          <p:spPr>
            <a:xfrm>
              <a:off x="2956910" y="1639614"/>
              <a:ext cx="1885555" cy="914400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DBA420A-7091-40E4-9149-617AEB72A8D8}"/>
                </a:ext>
              </a:extLst>
            </p:cNvPr>
            <p:cNvSpPr/>
            <p:nvPr/>
          </p:nvSpPr>
          <p:spPr>
            <a:xfrm>
              <a:off x="7183469" y="1639614"/>
              <a:ext cx="1885555" cy="914400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Policy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4FE27B-116F-4EF6-91A5-E099F0AF456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842465" y="2096814"/>
              <a:ext cx="2341004" cy="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DE0A27-1D1C-4983-9D2B-FAF7FC5B4B66}"/>
                </a:ext>
              </a:extLst>
            </p:cNvPr>
            <p:cNvSpPr txBox="1"/>
            <p:nvPr/>
          </p:nvSpPr>
          <p:spPr>
            <a:xfrm>
              <a:off x="5442257" y="1797269"/>
              <a:ext cx="1034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Planning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01E037-C35C-4BB7-AE52-398AC27B3AB9}"/>
              </a:ext>
            </a:extLst>
          </p:cNvPr>
          <p:cNvSpPr/>
          <p:nvPr/>
        </p:nvSpPr>
        <p:spPr>
          <a:xfrm>
            <a:off x="2971800" y="4190064"/>
            <a:ext cx="2354580" cy="389556"/>
          </a:xfrm>
          <a:custGeom>
            <a:avLst/>
            <a:gdLst>
              <a:gd name="connsiteX0" fmla="*/ 2354580 w 2354580"/>
              <a:gd name="connsiteY0" fmla="*/ 389556 h 389556"/>
              <a:gd name="connsiteX1" fmla="*/ 1645920 w 2354580"/>
              <a:gd name="connsiteY1" fmla="*/ 115236 h 389556"/>
              <a:gd name="connsiteX2" fmla="*/ 1013460 w 2354580"/>
              <a:gd name="connsiteY2" fmla="*/ 130476 h 389556"/>
              <a:gd name="connsiteX3" fmla="*/ 441960 w 2354580"/>
              <a:gd name="connsiteY3" fmla="*/ 130476 h 389556"/>
              <a:gd name="connsiteX4" fmla="*/ 15240 w 2354580"/>
              <a:gd name="connsiteY4" fmla="*/ 107616 h 389556"/>
              <a:gd name="connsiteX5" fmla="*/ 106680 w 2354580"/>
              <a:gd name="connsiteY5" fmla="*/ 936 h 389556"/>
              <a:gd name="connsiteX6" fmla="*/ 121920 w 2354580"/>
              <a:gd name="connsiteY6" fmla="*/ 176196 h 389556"/>
              <a:gd name="connsiteX7" fmla="*/ 0 w 2354580"/>
              <a:gd name="connsiteY7" fmla="*/ 107616 h 38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4580" h="389556">
                <a:moveTo>
                  <a:pt x="2354580" y="389556"/>
                </a:moveTo>
                <a:cubicBezTo>
                  <a:pt x="2112010" y="273986"/>
                  <a:pt x="1869440" y="158416"/>
                  <a:pt x="1645920" y="115236"/>
                </a:cubicBezTo>
                <a:cubicBezTo>
                  <a:pt x="1422400" y="72056"/>
                  <a:pt x="1214120" y="127936"/>
                  <a:pt x="1013460" y="130476"/>
                </a:cubicBezTo>
                <a:cubicBezTo>
                  <a:pt x="812800" y="133016"/>
                  <a:pt x="608330" y="134286"/>
                  <a:pt x="441960" y="130476"/>
                </a:cubicBezTo>
                <a:cubicBezTo>
                  <a:pt x="275590" y="126666"/>
                  <a:pt x="71120" y="129206"/>
                  <a:pt x="15240" y="107616"/>
                </a:cubicBezTo>
                <a:cubicBezTo>
                  <a:pt x="-40640" y="86026"/>
                  <a:pt x="88900" y="-10494"/>
                  <a:pt x="106680" y="936"/>
                </a:cubicBezTo>
                <a:cubicBezTo>
                  <a:pt x="124460" y="12366"/>
                  <a:pt x="139700" y="158416"/>
                  <a:pt x="121920" y="176196"/>
                </a:cubicBezTo>
                <a:cubicBezTo>
                  <a:pt x="104140" y="193976"/>
                  <a:pt x="39370" y="113966"/>
                  <a:pt x="0" y="107616"/>
                </a:cubicBezTo>
              </a:path>
            </a:pathLst>
          </a:custGeom>
          <a:ln w="381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1C6A45-B7FD-447A-A72B-0564347DFB2A}"/>
              </a:ext>
            </a:extLst>
          </p:cNvPr>
          <p:cNvSpPr txBox="1"/>
          <p:nvPr/>
        </p:nvSpPr>
        <p:spPr>
          <a:xfrm>
            <a:off x="4701520" y="4384842"/>
            <a:ext cx="1760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Dynamic Programming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AE8832-6D6F-40C6-9C08-D506A4830C61}"/>
              </a:ext>
            </a:extLst>
          </p:cNvPr>
          <p:cNvSpPr/>
          <p:nvPr/>
        </p:nvSpPr>
        <p:spPr>
          <a:xfrm>
            <a:off x="1829086" y="5810620"/>
            <a:ext cx="1843754" cy="331100"/>
          </a:xfrm>
          <a:custGeom>
            <a:avLst/>
            <a:gdLst>
              <a:gd name="connsiteX0" fmla="*/ 1843754 w 1843754"/>
              <a:gd name="connsiteY0" fmla="*/ 331100 h 331100"/>
              <a:gd name="connsiteX1" fmla="*/ 837914 w 1843754"/>
              <a:gd name="connsiteY1" fmla="*/ 102500 h 331100"/>
              <a:gd name="connsiteX2" fmla="*/ 45434 w 1843754"/>
              <a:gd name="connsiteY2" fmla="*/ 72020 h 331100"/>
              <a:gd name="connsiteX3" fmla="*/ 98774 w 1843754"/>
              <a:gd name="connsiteY3" fmla="*/ 155840 h 331100"/>
              <a:gd name="connsiteX4" fmla="*/ 114014 w 1843754"/>
              <a:gd name="connsiteY4" fmla="*/ 3440 h 331100"/>
              <a:gd name="connsiteX5" fmla="*/ 7334 w 1843754"/>
              <a:gd name="connsiteY5" fmla="*/ 64400 h 33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754" h="331100">
                <a:moveTo>
                  <a:pt x="1843754" y="331100"/>
                </a:moveTo>
                <a:cubicBezTo>
                  <a:pt x="1490694" y="238390"/>
                  <a:pt x="1137634" y="145680"/>
                  <a:pt x="837914" y="102500"/>
                </a:cubicBezTo>
                <a:cubicBezTo>
                  <a:pt x="538194" y="59320"/>
                  <a:pt x="168624" y="63130"/>
                  <a:pt x="45434" y="72020"/>
                </a:cubicBezTo>
                <a:cubicBezTo>
                  <a:pt x="-77756" y="80910"/>
                  <a:pt x="87344" y="167270"/>
                  <a:pt x="98774" y="155840"/>
                </a:cubicBezTo>
                <a:cubicBezTo>
                  <a:pt x="110204" y="144410"/>
                  <a:pt x="129254" y="18680"/>
                  <a:pt x="114014" y="3440"/>
                </a:cubicBezTo>
                <a:cubicBezTo>
                  <a:pt x="98774" y="-11800"/>
                  <a:pt x="53054" y="26300"/>
                  <a:pt x="7334" y="64400"/>
                </a:cubicBezTo>
              </a:path>
            </a:pathLst>
          </a:custGeom>
          <a:ln w="38100" cap="rnd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2693F-741E-405D-A1E4-56E738885177}"/>
              </a:ext>
            </a:extLst>
          </p:cNvPr>
          <p:cNvSpPr txBox="1"/>
          <p:nvPr/>
        </p:nvSpPr>
        <p:spPr>
          <a:xfrm>
            <a:off x="3225952" y="5681813"/>
            <a:ext cx="281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Evolutionary methods and partial-order 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BCA9-C380-4719-A340-40DB0AB3FEDE}"/>
              </a:ext>
            </a:extLst>
          </p:cNvPr>
          <p:cNvSpPr txBox="1"/>
          <p:nvPr/>
        </p:nvSpPr>
        <p:spPr>
          <a:xfrm>
            <a:off x="7586542" y="5620052"/>
            <a:ext cx="3332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Hard to implement to stochastic sequential decision problems (which is the focus of RL)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65479F2-6A6F-44E4-92E5-A3B8C74EFEF1}"/>
              </a:ext>
            </a:extLst>
          </p:cNvPr>
          <p:cNvSpPr/>
          <p:nvPr/>
        </p:nvSpPr>
        <p:spPr>
          <a:xfrm>
            <a:off x="6248318" y="5916711"/>
            <a:ext cx="1615522" cy="249493"/>
          </a:xfrm>
          <a:custGeom>
            <a:avLst/>
            <a:gdLst>
              <a:gd name="connsiteX0" fmla="*/ 1612340 w 1612340"/>
              <a:gd name="connsiteY0" fmla="*/ 42201 h 145642"/>
              <a:gd name="connsiteX1" fmla="*/ 957020 w 1612340"/>
              <a:gd name="connsiteY1" fmla="*/ 65061 h 145642"/>
              <a:gd name="connsiteX2" fmla="*/ 358850 w 1612340"/>
              <a:gd name="connsiteY2" fmla="*/ 87921 h 145642"/>
              <a:gd name="connsiteX3" fmla="*/ 710 w 1612340"/>
              <a:gd name="connsiteY3" fmla="*/ 42201 h 145642"/>
              <a:gd name="connsiteX4" fmla="*/ 263600 w 1612340"/>
              <a:gd name="connsiteY4" fmla="*/ 4101 h 145642"/>
              <a:gd name="connsiteX5" fmla="*/ 141680 w 1612340"/>
              <a:gd name="connsiteY5" fmla="*/ 145071 h 145642"/>
              <a:gd name="connsiteX6" fmla="*/ 15950 w 1612340"/>
              <a:gd name="connsiteY6" fmla="*/ 46011 h 145642"/>
              <a:gd name="connsiteX0" fmla="*/ 1615450 w 1615450"/>
              <a:gd name="connsiteY0" fmla="*/ 97429 h 202827"/>
              <a:gd name="connsiteX1" fmla="*/ 960130 w 1615450"/>
              <a:gd name="connsiteY1" fmla="*/ 120289 h 202827"/>
              <a:gd name="connsiteX2" fmla="*/ 361960 w 1615450"/>
              <a:gd name="connsiteY2" fmla="*/ 143149 h 202827"/>
              <a:gd name="connsiteX3" fmla="*/ 3820 w 1615450"/>
              <a:gd name="connsiteY3" fmla="*/ 97429 h 202827"/>
              <a:gd name="connsiteX4" fmla="*/ 171460 w 1615450"/>
              <a:gd name="connsiteY4" fmla="*/ 2179 h 202827"/>
              <a:gd name="connsiteX5" fmla="*/ 144790 w 1615450"/>
              <a:gd name="connsiteY5" fmla="*/ 200299 h 202827"/>
              <a:gd name="connsiteX6" fmla="*/ 19060 w 1615450"/>
              <a:gd name="connsiteY6" fmla="*/ 101239 h 202827"/>
              <a:gd name="connsiteX0" fmla="*/ 1615522 w 1615522"/>
              <a:gd name="connsiteY0" fmla="*/ 99279 h 249493"/>
              <a:gd name="connsiteX1" fmla="*/ 960202 w 1615522"/>
              <a:gd name="connsiteY1" fmla="*/ 122139 h 249493"/>
              <a:gd name="connsiteX2" fmla="*/ 362032 w 1615522"/>
              <a:gd name="connsiteY2" fmla="*/ 144999 h 249493"/>
              <a:gd name="connsiteX3" fmla="*/ 3892 w 1615522"/>
              <a:gd name="connsiteY3" fmla="*/ 99279 h 249493"/>
              <a:gd name="connsiteX4" fmla="*/ 171532 w 1615522"/>
              <a:gd name="connsiteY4" fmla="*/ 4029 h 249493"/>
              <a:gd name="connsiteX5" fmla="*/ 167722 w 1615522"/>
              <a:gd name="connsiteY5" fmla="*/ 247869 h 249493"/>
              <a:gd name="connsiteX6" fmla="*/ 19132 w 1615522"/>
              <a:gd name="connsiteY6" fmla="*/ 103089 h 24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522" h="249493">
                <a:moveTo>
                  <a:pt x="1615522" y="99279"/>
                </a:moveTo>
                <a:lnTo>
                  <a:pt x="960202" y="122139"/>
                </a:lnTo>
                <a:cubicBezTo>
                  <a:pt x="751287" y="129759"/>
                  <a:pt x="521417" y="148809"/>
                  <a:pt x="362032" y="144999"/>
                </a:cubicBezTo>
                <a:cubicBezTo>
                  <a:pt x="202647" y="141189"/>
                  <a:pt x="35642" y="122774"/>
                  <a:pt x="3892" y="99279"/>
                </a:cubicBezTo>
                <a:cubicBezTo>
                  <a:pt x="-27858" y="75784"/>
                  <a:pt x="144227" y="-20736"/>
                  <a:pt x="171532" y="4029"/>
                </a:cubicBezTo>
                <a:cubicBezTo>
                  <a:pt x="198837" y="28794"/>
                  <a:pt x="193122" y="231359"/>
                  <a:pt x="167722" y="247869"/>
                </a:cubicBezTo>
                <a:cubicBezTo>
                  <a:pt x="142322" y="264379"/>
                  <a:pt x="22307" y="150714"/>
                  <a:pt x="19132" y="103089"/>
                </a:cubicBezTo>
              </a:path>
            </a:pathLst>
          </a:custGeom>
          <a:ln w="38100" cap="rnd">
            <a:solidFill>
              <a:schemeClr val="accent6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DC9DE9D-4CFE-4AD4-8AA3-4A469FE6EB90}"/>
              </a:ext>
            </a:extLst>
          </p:cNvPr>
          <p:cNvSpPr/>
          <p:nvPr/>
        </p:nvSpPr>
        <p:spPr>
          <a:xfrm>
            <a:off x="536028" y="4679206"/>
            <a:ext cx="10625958" cy="1696370"/>
          </a:xfrm>
          <a:custGeom>
            <a:avLst/>
            <a:gdLst>
              <a:gd name="connsiteX0" fmla="*/ 0 w 10625958"/>
              <a:gd name="connsiteY0" fmla="*/ 1696370 h 1696370"/>
              <a:gd name="connsiteX1" fmla="*/ 1053136 w 10625958"/>
              <a:gd name="connsiteY1" fmla="*/ 1355834 h 1696370"/>
              <a:gd name="connsiteX2" fmla="*/ 2106273 w 10625958"/>
              <a:gd name="connsiteY2" fmla="*/ 1021605 h 1696370"/>
              <a:gd name="connsiteX3" fmla="*/ 4193627 w 10625958"/>
              <a:gd name="connsiteY3" fmla="*/ 794582 h 1696370"/>
              <a:gd name="connsiteX4" fmla="*/ 7504386 w 10625958"/>
              <a:gd name="connsiteY4" fmla="*/ 649539 h 1696370"/>
              <a:gd name="connsiteX5" fmla="*/ 9339492 w 10625958"/>
              <a:gd name="connsiteY5" fmla="*/ 359454 h 1696370"/>
              <a:gd name="connsiteX6" fmla="*/ 10625958 w 10625958"/>
              <a:gd name="connsiteY6" fmla="*/ 0 h 16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5958" h="1696370">
                <a:moveTo>
                  <a:pt x="0" y="1696370"/>
                </a:moveTo>
                <a:lnTo>
                  <a:pt x="1053136" y="1355834"/>
                </a:lnTo>
                <a:cubicBezTo>
                  <a:pt x="1404182" y="1243373"/>
                  <a:pt x="1582858" y="1115147"/>
                  <a:pt x="2106273" y="1021605"/>
                </a:cubicBezTo>
                <a:cubicBezTo>
                  <a:pt x="2629688" y="928063"/>
                  <a:pt x="3293942" y="856593"/>
                  <a:pt x="4193627" y="794582"/>
                </a:cubicBezTo>
                <a:cubicBezTo>
                  <a:pt x="5093313" y="732571"/>
                  <a:pt x="6646742" y="722060"/>
                  <a:pt x="7504386" y="649539"/>
                </a:cubicBezTo>
                <a:cubicBezTo>
                  <a:pt x="8362030" y="577018"/>
                  <a:pt x="8819230" y="467710"/>
                  <a:pt x="9339492" y="359454"/>
                </a:cubicBezTo>
                <a:cubicBezTo>
                  <a:pt x="9859754" y="251197"/>
                  <a:pt x="10242856" y="125598"/>
                  <a:pt x="10625958" y="0"/>
                </a:cubicBezTo>
              </a:path>
            </a:pathLst>
          </a:cu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78215B6-37ED-4A73-980B-B498A8BE2287}"/>
              </a:ext>
            </a:extLst>
          </p:cNvPr>
          <p:cNvSpPr/>
          <p:nvPr/>
        </p:nvSpPr>
        <p:spPr>
          <a:xfrm flipH="1">
            <a:off x="543386" y="4680258"/>
            <a:ext cx="10625958" cy="1696370"/>
          </a:xfrm>
          <a:custGeom>
            <a:avLst/>
            <a:gdLst>
              <a:gd name="connsiteX0" fmla="*/ 0 w 10625958"/>
              <a:gd name="connsiteY0" fmla="*/ 1696370 h 1696370"/>
              <a:gd name="connsiteX1" fmla="*/ 1053136 w 10625958"/>
              <a:gd name="connsiteY1" fmla="*/ 1355834 h 1696370"/>
              <a:gd name="connsiteX2" fmla="*/ 2106273 w 10625958"/>
              <a:gd name="connsiteY2" fmla="*/ 1021605 h 1696370"/>
              <a:gd name="connsiteX3" fmla="*/ 4193627 w 10625958"/>
              <a:gd name="connsiteY3" fmla="*/ 794582 h 1696370"/>
              <a:gd name="connsiteX4" fmla="*/ 7504386 w 10625958"/>
              <a:gd name="connsiteY4" fmla="*/ 649539 h 1696370"/>
              <a:gd name="connsiteX5" fmla="*/ 9339492 w 10625958"/>
              <a:gd name="connsiteY5" fmla="*/ 359454 h 1696370"/>
              <a:gd name="connsiteX6" fmla="*/ 10625958 w 10625958"/>
              <a:gd name="connsiteY6" fmla="*/ 0 h 169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25958" h="1696370">
                <a:moveTo>
                  <a:pt x="0" y="1696370"/>
                </a:moveTo>
                <a:lnTo>
                  <a:pt x="1053136" y="1355834"/>
                </a:lnTo>
                <a:cubicBezTo>
                  <a:pt x="1404182" y="1243373"/>
                  <a:pt x="1582858" y="1115147"/>
                  <a:pt x="2106273" y="1021605"/>
                </a:cubicBezTo>
                <a:cubicBezTo>
                  <a:pt x="2629688" y="928063"/>
                  <a:pt x="3293942" y="856593"/>
                  <a:pt x="4193627" y="794582"/>
                </a:cubicBezTo>
                <a:cubicBezTo>
                  <a:pt x="5093313" y="732571"/>
                  <a:pt x="6646742" y="722060"/>
                  <a:pt x="7504386" y="649539"/>
                </a:cubicBezTo>
                <a:cubicBezTo>
                  <a:pt x="8362030" y="577018"/>
                  <a:pt x="8819230" y="467710"/>
                  <a:pt x="9339492" y="359454"/>
                </a:cubicBezTo>
                <a:cubicBezTo>
                  <a:pt x="9859754" y="251197"/>
                  <a:pt x="10242856" y="125598"/>
                  <a:pt x="10625958" y="0"/>
                </a:cubicBezTo>
              </a:path>
            </a:pathLst>
          </a:cu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  <p:bldP spid="24" grpId="0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8F995F-16D2-4D90-B360-2EF1D45BEA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103871"/>
            <a:ext cx="11228409" cy="3204855"/>
          </a:xfrm>
        </p:spPr>
        <p:txBody>
          <a:bodyPr/>
          <a:lstStyle/>
          <a:p>
            <a:r>
              <a:rPr lang="en-US" dirty="0"/>
              <a:t>Learning and Planning essentially differ on</a:t>
            </a:r>
          </a:p>
          <a:p>
            <a:pPr lvl="1">
              <a:buFont typeface="Calibri Light" panose="020F0302020204030204" pitchFamily="34" charset="0"/>
              <a:buChar char="→"/>
            </a:pPr>
            <a:r>
              <a:rPr lang="en-US" dirty="0"/>
              <a:t>Kinds of updates they do</a:t>
            </a:r>
          </a:p>
          <a:p>
            <a:pPr lvl="1">
              <a:buFont typeface="Calibri Light" panose="020F0302020204030204" pitchFamily="34" charset="0"/>
              <a:buChar char="→"/>
            </a:pPr>
            <a:r>
              <a:rPr lang="en-US" dirty="0"/>
              <a:t>Order they do them</a:t>
            </a:r>
          </a:p>
          <a:p>
            <a:pPr lvl="1">
              <a:buFont typeface="Calibri Light" panose="020F0302020204030204" pitchFamily="34" charset="0"/>
              <a:buChar char="→"/>
            </a:pPr>
            <a:r>
              <a:rPr lang="en-US" dirty="0"/>
              <a:t>How long information is retained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C9C3A-EBD0-4821-82CD-F39E40388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42DC8-08BA-46BE-A00B-C2DA4A95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D6D0A-05A2-490E-83B5-2FCCCCA76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planning</a:t>
            </a:r>
            <a:r>
              <a:rPr lang="en-US" dirty="0"/>
              <a:t>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F45C53-397A-4622-B337-345401F94F30}"/>
              </a:ext>
            </a:extLst>
          </p:cNvPr>
          <p:cNvGrpSpPr/>
          <p:nvPr/>
        </p:nvGrpSpPr>
        <p:grpSpPr>
          <a:xfrm>
            <a:off x="1786165" y="1572310"/>
            <a:ext cx="8619670" cy="615162"/>
            <a:chOff x="955111" y="1572310"/>
            <a:chExt cx="8619670" cy="6151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7E4951-87BC-4C17-B539-CD884DF71540}"/>
                </a:ext>
              </a:extLst>
            </p:cNvPr>
            <p:cNvSpPr/>
            <p:nvPr/>
          </p:nvSpPr>
          <p:spPr>
            <a:xfrm>
              <a:off x="955111" y="1639614"/>
              <a:ext cx="1316666" cy="547858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DE55847-F355-4202-884D-6CCB8E1382E2}"/>
                </a:ext>
              </a:extLst>
            </p:cNvPr>
            <p:cNvSpPr/>
            <p:nvPr/>
          </p:nvSpPr>
          <p:spPr>
            <a:xfrm>
              <a:off x="3389446" y="1638556"/>
              <a:ext cx="1316666" cy="547858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Simulated Experience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AB74A7-8243-4A6E-A8AE-C36DEF3DA9B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71777" y="1912485"/>
              <a:ext cx="1117669" cy="1058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91936-2C77-419A-BE41-81849ECC0E2D}"/>
                </a:ext>
              </a:extLst>
            </p:cNvPr>
            <p:cNvSpPr txBox="1"/>
            <p:nvPr/>
          </p:nvSpPr>
          <p:spPr>
            <a:xfrm>
              <a:off x="4747943" y="1572310"/>
              <a:ext cx="1034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Backup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6A9BF1-7F05-4F57-A517-781FEC6A9422}"/>
                </a:ext>
              </a:extLst>
            </p:cNvPr>
            <p:cNvSpPr/>
            <p:nvPr/>
          </p:nvSpPr>
          <p:spPr>
            <a:xfrm>
              <a:off x="5823781" y="1638556"/>
              <a:ext cx="1316666" cy="547858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0A36530-8B30-4FEA-9B17-90CAD746A78F}"/>
                </a:ext>
              </a:extLst>
            </p:cNvPr>
            <p:cNvSpPr/>
            <p:nvPr/>
          </p:nvSpPr>
          <p:spPr>
            <a:xfrm>
              <a:off x="8258115" y="1637671"/>
              <a:ext cx="1316666" cy="547858"/>
            </a:xfrm>
            <a:prstGeom prst="roundRect">
              <a:avLst>
                <a:gd name="adj" fmla="val 977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Policy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995006-9885-4BF9-A377-79A04FADD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6111" y="1911600"/>
              <a:ext cx="1117669" cy="1058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3DE70E5-EB12-4562-84AF-F7870B681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0446" y="1911600"/>
              <a:ext cx="1117669" cy="1058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399129C-D808-497B-BD28-444F8F5D70B0}"/>
              </a:ext>
            </a:extLst>
          </p:cNvPr>
          <p:cNvSpPr/>
          <p:nvPr/>
        </p:nvSpPr>
        <p:spPr>
          <a:xfrm>
            <a:off x="3993896" y="1446602"/>
            <a:ext cx="6638544" cy="905397"/>
          </a:xfrm>
          <a:prstGeom prst="roundRect">
            <a:avLst/>
          </a:prstGeom>
          <a:noFill/>
          <a:ln w="57150" cap="flat" cmpd="sng" algn="ctr">
            <a:solidFill>
              <a:schemeClr val="accent5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CF8DBD-CF78-4588-B9A6-2DC3F05DC865}"/>
              </a:ext>
            </a:extLst>
          </p:cNvPr>
          <p:cNvSpPr/>
          <p:nvPr/>
        </p:nvSpPr>
        <p:spPr>
          <a:xfrm>
            <a:off x="9019540" y="694730"/>
            <a:ext cx="1049020" cy="585402"/>
          </a:xfrm>
          <a:custGeom>
            <a:avLst/>
            <a:gdLst>
              <a:gd name="connsiteX0" fmla="*/ 682752 w 682752"/>
              <a:gd name="connsiteY0" fmla="*/ 0 h 646176"/>
              <a:gd name="connsiteX1" fmla="*/ 115824 w 682752"/>
              <a:gd name="connsiteY1" fmla="*/ 292608 h 646176"/>
              <a:gd name="connsiteX2" fmla="*/ 0 w 682752"/>
              <a:gd name="connsiteY2" fmla="*/ 646176 h 64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752" h="646176">
                <a:moveTo>
                  <a:pt x="682752" y="0"/>
                </a:moveTo>
                <a:cubicBezTo>
                  <a:pt x="456184" y="92456"/>
                  <a:pt x="229616" y="184912"/>
                  <a:pt x="115824" y="292608"/>
                </a:cubicBezTo>
                <a:cubicBezTo>
                  <a:pt x="2032" y="400304"/>
                  <a:pt x="27432" y="598424"/>
                  <a:pt x="0" y="646176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6B19CC-84F1-4281-84F0-0FF54DC4618C}"/>
              </a:ext>
            </a:extLst>
          </p:cNvPr>
          <p:cNvSpPr/>
          <p:nvPr/>
        </p:nvSpPr>
        <p:spPr>
          <a:xfrm>
            <a:off x="8963660" y="1170940"/>
            <a:ext cx="172720" cy="185276"/>
          </a:xfrm>
          <a:custGeom>
            <a:avLst/>
            <a:gdLst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9652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5080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9428"/>
              <a:gd name="connsiteX1" fmla="*/ 20320 w 172720"/>
              <a:gd name="connsiteY1" fmla="*/ 144780 h 179428"/>
              <a:gd name="connsiteX2" fmla="*/ 66040 w 172720"/>
              <a:gd name="connsiteY2" fmla="*/ 175260 h 179428"/>
              <a:gd name="connsiteX3" fmla="*/ 172720 w 172720"/>
              <a:gd name="connsiteY3" fmla="*/ 76200 h 179428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3482 w 176202"/>
              <a:gd name="connsiteY0" fmla="*/ 0 h 175795"/>
              <a:gd name="connsiteX1" fmla="*/ 4752 w 176202"/>
              <a:gd name="connsiteY1" fmla="*/ 110490 h 175795"/>
              <a:gd name="connsiteX2" fmla="*/ 69522 w 176202"/>
              <a:gd name="connsiteY2" fmla="*/ 175260 h 175795"/>
              <a:gd name="connsiteX3" fmla="*/ 176202 w 176202"/>
              <a:gd name="connsiteY3" fmla="*/ 76200 h 175795"/>
              <a:gd name="connsiteX0" fmla="*/ 0 w 172720"/>
              <a:gd name="connsiteY0" fmla="*/ 0 h 176041"/>
              <a:gd name="connsiteX1" fmla="*/ 1270 w 172720"/>
              <a:gd name="connsiteY1" fmla="*/ 110490 h 176041"/>
              <a:gd name="connsiteX2" fmla="*/ 66040 w 172720"/>
              <a:gd name="connsiteY2" fmla="*/ 175260 h 176041"/>
              <a:gd name="connsiteX3" fmla="*/ 172720 w 172720"/>
              <a:gd name="connsiteY3" fmla="*/ 76200 h 176041"/>
              <a:gd name="connsiteX0" fmla="*/ 0 w 172720"/>
              <a:gd name="connsiteY0" fmla="*/ 0 h 185276"/>
              <a:gd name="connsiteX1" fmla="*/ 1270 w 172720"/>
              <a:gd name="connsiteY1" fmla="*/ 110490 h 185276"/>
              <a:gd name="connsiteX2" fmla="*/ 66040 w 172720"/>
              <a:gd name="connsiteY2" fmla="*/ 175260 h 185276"/>
              <a:gd name="connsiteX3" fmla="*/ 172720 w 172720"/>
              <a:gd name="connsiteY3" fmla="*/ 76200 h 18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" h="185276">
                <a:moveTo>
                  <a:pt x="0" y="0"/>
                </a:moveTo>
                <a:cubicBezTo>
                  <a:pt x="2116" y="57996"/>
                  <a:pt x="1693" y="66040"/>
                  <a:pt x="1270" y="110490"/>
                </a:cubicBezTo>
                <a:cubicBezTo>
                  <a:pt x="847" y="154940"/>
                  <a:pt x="8890" y="207645"/>
                  <a:pt x="66040" y="175260"/>
                </a:cubicBezTo>
                <a:cubicBezTo>
                  <a:pt x="123190" y="142875"/>
                  <a:pt x="156210" y="88053"/>
                  <a:pt x="172720" y="7620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4906C3-0FB3-414A-89CD-AC58B9AE5EB3}"/>
              </a:ext>
            </a:extLst>
          </p:cNvPr>
          <p:cNvSpPr txBox="1"/>
          <p:nvPr/>
        </p:nvSpPr>
        <p:spPr>
          <a:xfrm>
            <a:off x="9419612" y="338579"/>
            <a:ext cx="20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Very similar to learning loop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DEF0238-F92F-4B2C-AAC0-73EB11E8CFC1}"/>
              </a:ext>
            </a:extLst>
          </p:cNvPr>
          <p:cNvSpPr/>
          <p:nvPr/>
        </p:nvSpPr>
        <p:spPr>
          <a:xfrm>
            <a:off x="5196315" y="4710737"/>
            <a:ext cx="1539766" cy="555958"/>
          </a:xfrm>
          <a:custGeom>
            <a:avLst/>
            <a:gdLst>
              <a:gd name="connsiteX0" fmla="*/ 1708983 w 1708983"/>
              <a:gd name="connsiteY0" fmla="*/ 573864 h 573864"/>
              <a:gd name="connsiteX1" fmla="*/ 1128812 w 1708983"/>
              <a:gd name="connsiteY1" fmla="*/ 227023 h 573864"/>
              <a:gd name="connsiteX2" fmla="*/ 403598 w 1708983"/>
              <a:gd name="connsiteY2" fmla="*/ 37837 h 573864"/>
              <a:gd name="connsiteX3" fmla="*/ 0 w 1708983"/>
              <a:gd name="connsiteY3" fmla="*/ 0 h 573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8983" h="573864">
                <a:moveTo>
                  <a:pt x="1708983" y="573864"/>
                </a:moveTo>
                <a:cubicBezTo>
                  <a:pt x="1527679" y="445112"/>
                  <a:pt x="1346376" y="316361"/>
                  <a:pt x="1128812" y="227023"/>
                </a:cubicBezTo>
                <a:cubicBezTo>
                  <a:pt x="911248" y="137685"/>
                  <a:pt x="591733" y="75674"/>
                  <a:pt x="403598" y="37837"/>
                </a:cubicBezTo>
                <a:cubicBezTo>
                  <a:pt x="215463" y="0"/>
                  <a:pt x="62011" y="4204"/>
                  <a:pt x="0" y="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D5DB449-8FA2-47B8-B0F2-1B9C99D50629}"/>
              </a:ext>
            </a:extLst>
          </p:cNvPr>
          <p:cNvSpPr/>
          <p:nvPr/>
        </p:nvSpPr>
        <p:spPr>
          <a:xfrm>
            <a:off x="3701743" y="4174957"/>
            <a:ext cx="4218853" cy="529473"/>
          </a:xfrm>
          <a:custGeom>
            <a:avLst/>
            <a:gdLst>
              <a:gd name="connsiteX0" fmla="*/ 4218853 w 4218853"/>
              <a:gd name="connsiteY0" fmla="*/ 529473 h 529473"/>
              <a:gd name="connsiteX1" fmla="*/ 2793650 w 4218853"/>
              <a:gd name="connsiteY1" fmla="*/ 62814 h 529473"/>
              <a:gd name="connsiteX2" fmla="*/ 1557634 w 4218853"/>
              <a:gd name="connsiteY2" fmla="*/ 6058 h 529473"/>
              <a:gd name="connsiteX3" fmla="*/ 0 w 4218853"/>
              <a:gd name="connsiteY3" fmla="*/ 75426 h 52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53" h="529473">
                <a:moveTo>
                  <a:pt x="4218853" y="529473"/>
                </a:moveTo>
                <a:cubicBezTo>
                  <a:pt x="3728019" y="339761"/>
                  <a:pt x="3237186" y="150050"/>
                  <a:pt x="2793650" y="62814"/>
                </a:cubicBezTo>
                <a:cubicBezTo>
                  <a:pt x="2350114" y="-24422"/>
                  <a:pt x="2023242" y="3956"/>
                  <a:pt x="1557634" y="6058"/>
                </a:cubicBezTo>
                <a:cubicBezTo>
                  <a:pt x="1092026" y="8160"/>
                  <a:pt x="546013" y="41793"/>
                  <a:pt x="0" y="75426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AE88D28-182B-4855-8796-85166AABCEA3}"/>
              </a:ext>
            </a:extLst>
          </p:cNvPr>
          <p:cNvSpPr/>
          <p:nvPr/>
        </p:nvSpPr>
        <p:spPr>
          <a:xfrm>
            <a:off x="4281914" y="3772546"/>
            <a:ext cx="5499013" cy="900353"/>
          </a:xfrm>
          <a:custGeom>
            <a:avLst/>
            <a:gdLst>
              <a:gd name="connsiteX0" fmla="*/ 0 w 5499013"/>
              <a:gd name="connsiteY0" fmla="*/ 67934 h 900353"/>
              <a:gd name="connsiteX1" fmla="*/ 1343223 w 5499013"/>
              <a:gd name="connsiteY1" fmla="*/ 11178 h 900353"/>
              <a:gd name="connsiteX2" fmla="*/ 2938693 w 5499013"/>
              <a:gd name="connsiteY2" fmla="*/ 263426 h 900353"/>
              <a:gd name="connsiteX3" fmla="*/ 4616144 w 5499013"/>
              <a:gd name="connsiteY3" fmla="*/ 629186 h 900353"/>
              <a:gd name="connsiteX4" fmla="*/ 5499013 w 5499013"/>
              <a:gd name="connsiteY4" fmla="*/ 900353 h 90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9013" h="900353">
                <a:moveTo>
                  <a:pt x="0" y="67934"/>
                </a:moveTo>
                <a:cubicBezTo>
                  <a:pt x="426720" y="23265"/>
                  <a:pt x="853441" y="-21404"/>
                  <a:pt x="1343223" y="11178"/>
                </a:cubicBezTo>
                <a:cubicBezTo>
                  <a:pt x="1833005" y="43760"/>
                  <a:pt x="2393206" y="160425"/>
                  <a:pt x="2938693" y="263426"/>
                </a:cubicBezTo>
                <a:cubicBezTo>
                  <a:pt x="3484180" y="366427"/>
                  <a:pt x="4189424" y="523032"/>
                  <a:pt x="4616144" y="629186"/>
                </a:cubicBezTo>
                <a:cubicBezTo>
                  <a:pt x="5042864" y="735341"/>
                  <a:pt x="5270938" y="817847"/>
                  <a:pt x="5499013" y="900353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F99A3F-8681-48A9-8EE4-6D451B1C9412}"/>
              </a:ext>
            </a:extLst>
          </p:cNvPr>
          <p:cNvSpPr/>
          <p:nvPr/>
        </p:nvSpPr>
        <p:spPr>
          <a:xfrm rot="3975232">
            <a:off x="4241098" y="3765902"/>
            <a:ext cx="172720" cy="185276"/>
          </a:xfrm>
          <a:custGeom>
            <a:avLst/>
            <a:gdLst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9652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5080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9428"/>
              <a:gd name="connsiteX1" fmla="*/ 20320 w 172720"/>
              <a:gd name="connsiteY1" fmla="*/ 144780 h 179428"/>
              <a:gd name="connsiteX2" fmla="*/ 66040 w 172720"/>
              <a:gd name="connsiteY2" fmla="*/ 175260 h 179428"/>
              <a:gd name="connsiteX3" fmla="*/ 172720 w 172720"/>
              <a:gd name="connsiteY3" fmla="*/ 76200 h 179428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3482 w 176202"/>
              <a:gd name="connsiteY0" fmla="*/ 0 h 175795"/>
              <a:gd name="connsiteX1" fmla="*/ 4752 w 176202"/>
              <a:gd name="connsiteY1" fmla="*/ 110490 h 175795"/>
              <a:gd name="connsiteX2" fmla="*/ 69522 w 176202"/>
              <a:gd name="connsiteY2" fmla="*/ 175260 h 175795"/>
              <a:gd name="connsiteX3" fmla="*/ 176202 w 176202"/>
              <a:gd name="connsiteY3" fmla="*/ 76200 h 175795"/>
              <a:gd name="connsiteX0" fmla="*/ 0 w 172720"/>
              <a:gd name="connsiteY0" fmla="*/ 0 h 176041"/>
              <a:gd name="connsiteX1" fmla="*/ 1270 w 172720"/>
              <a:gd name="connsiteY1" fmla="*/ 110490 h 176041"/>
              <a:gd name="connsiteX2" fmla="*/ 66040 w 172720"/>
              <a:gd name="connsiteY2" fmla="*/ 175260 h 176041"/>
              <a:gd name="connsiteX3" fmla="*/ 172720 w 172720"/>
              <a:gd name="connsiteY3" fmla="*/ 76200 h 176041"/>
              <a:gd name="connsiteX0" fmla="*/ 0 w 172720"/>
              <a:gd name="connsiteY0" fmla="*/ 0 h 185276"/>
              <a:gd name="connsiteX1" fmla="*/ 1270 w 172720"/>
              <a:gd name="connsiteY1" fmla="*/ 110490 h 185276"/>
              <a:gd name="connsiteX2" fmla="*/ 66040 w 172720"/>
              <a:gd name="connsiteY2" fmla="*/ 175260 h 185276"/>
              <a:gd name="connsiteX3" fmla="*/ 172720 w 172720"/>
              <a:gd name="connsiteY3" fmla="*/ 76200 h 18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" h="185276">
                <a:moveTo>
                  <a:pt x="0" y="0"/>
                </a:moveTo>
                <a:cubicBezTo>
                  <a:pt x="2116" y="57996"/>
                  <a:pt x="1693" y="66040"/>
                  <a:pt x="1270" y="110490"/>
                </a:cubicBezTo>
                <a:cubicBezTo>
                  <a:pt x="847" y="154940"/>
                  <a:pt x="8890" y="207645"/>
                  <a:pt x="66040" y="175260"/>
                </a:cubicBezTo>
                <a:cubicBezTo>
                  <a:pt x="123190" y="142875"/>
                  <a:pt x="156210" y="88053"/>
                  <a:pt x="172720" y="7620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69245A-CEC2-49FC-A59B-21DB18E9DDEC}"/>
              </a:ext>
            </a:extLst>
          </p:cNvPr>
          <p:cNvSpPr/>
          <p:nvPr/>
        </p:nvSpPr>
        <p:spPr>
          <a:xfrm rot="3975232">
            <a:off x="3666328" y="4171667"/>
            <a:ext cx="172720" cy="185276"/>
          </a:xfrm>
          <a:custGeom>
            <a:avLst/>
            <a:gdLst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9652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5080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9428"/>
              <a:gd name="connsiteX1" fmla="*/ 20320 w 172720"/>
              <a:gd name="connsiteY1" fmla="*/ 144780 h 179428"/>
              <a:gd name="connsiteX2" fmla="*/ 66040 w 172720"/>
              <a:gd name="connsiteY2" fmla="*/ 175260 h 179428"/>
              <a:gd name="connsiteX3" fmla="*/ 172720 w 172720"/>
              <a:gd name="connsiteY3" fmla="*/ 76200 h 179428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3482 w 176202"/>
              <a:gd name="connsiteY0" fmla="*/ 0 h 175795"/>
              <a:gd name="connsiteX1" fmla="*/ 4752 w 176202"/>
              <a:gd name="connsiteY1" fmla="*/ 110490 h 175795"/>
              <a:gd name="connsiteX2" fmla="*/ 69522 w 176202"/>
              <a:gd name="connsiteY2" fmla="*/ 175260 h 175795"/>
              <a:gd name="connsiteX3" fmla="*/ 176202 w 176202"/>
              <a:gd name="connsiteY3" fmla="*/ 76200 h 175795"/>
              <a:gd name="connsiteX0" fmla="*/ 0 w 172720"/>
              <a:gd name="connsiteY0" fmla="*/ 0 h 176041"/>
              <a:gd name="connsiteX1" fmla="*/ 1270 w 172720"/>
              <a:gd name="connsiteY1" fmla="*/ 110490 h 176041"/>
              <a:gd name="connsiteX2" fmla="*/ 66040 w 172720"/>
              <a:gd name="connsiteY2" fmla="*/ 175260 h 176041"/>
              <a:gd name="connsiteX3" fmla="*/ 172720 w 172720"/>
              <a:gd name="connsiteY3" fmla="*/ 76200 h 176041"/>
              <a:gd name="connsiteX0" fmla="*/ 0 w 172720"/>
              <a:gd name="connsiteY0" fmla="*/ 0 h 185276"/>
              <a:gd name="connsiteX1" fmla="*/ 1270 w 172720"/>
              <a:gd name="connsiteY1" fmla="*/ 110490 h 185276"/>
              <a:gd name="connsiteX2" fmla="*/ 66040 w 172720"/>
              <a:gd name="connsiteY2" fmla="*/ 175260 h 185276"/>
              <a:gd name="connsiteX3" fmla="*/ 172720 w 172720"/>
              <a:gd name="connsiteY3" fmla="*/ 76200 h 18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" h="185276">
                <a:moveTo>
                  <a:pt x="0" y="0"/>
                </a:moveTo>
                <a:cubicBezTo>
                  <a:pt x="2116" y="57996"/>
                  <a:pt x="1693" y="66040"/>
                  <a:pt x="1270" y="110490"/>
                </a:cubicBezTo>
                <a:cubicBezTo>
                  <a:pt x="847" y="154940"/>
                  <a:pt x="8890" y="207645"/>
                  <a:pt x="66040" y="175260"/>
                </a:cubicBezTo>
                <a:cubicBezTo>
                  <a:pt x="123190" y="142875"/>
                  <a:pt x="156210" y="88053"/>
                  <a:pt x="172720" y="7620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EC6467B-6359-4FD4-AAE3-CAFD8791E187}"/>
              </a:ext>
            </a:extLst>
          </p:cNvPr>
          <p:cNvSpPr/>
          <p:nvPr/>
        </p:nvSpPr>
        <p:spPr>
          <a:xfrm rot="3975232">
            <a:off x="5161213" y="4638798"/>
            <a:ext cx="172720" cy="185276"/>
          </a:xfrm>
          <a:custGeom>
            <a:avLst/>
            <a:gdLst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9652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7240"/>
              <a:gd name="connsiteX1" fmla="*/ 20320 w 172720"/>
              <a:gd name="connsiteY1" fmla="*/ 144780 h 177240"/>
              <a:gd name="connsiteX2" fmla="*/ 50800 w 172720"/>
              <a:gd name="connsiteY2" fmla="*/ 172720 h 177240"/>
              <a:gd name="connsiteX3" fmla="*/ 172720 w 172720"/>
              <a:gd name="connsiteY3" fmla="*/ 76200 h 177240"/>
              <a:gd name="connsiteX0" fmla="*/ 0 w 172720"/>
              <a:gd name="connsiteY0" fmla="*/ 0 h 179428"/>
              <a:gd name="connsiteX1" fmla="*/ 20320 w 172720"/>
              <a:gd name="connsiteY1" fmla="*/ 144780 h 179428"/>
              <a:gd name="connsiteX2" fmla="*/ 66040 w 172720"/>
              <a:gd name="connsiteY2" fmla="*/ 175260 h 179428"/>
              <a:gd name="connsiteX3" fmla="*/ 172720 w 172720"/>
              <a:gd name="connsiteY3" fmla="*/ 76200 h 179428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0 w 172720"/>
              <a:gd name="connsiteY0" fmla="*/ 0 h 176365"/>
              <a:gd name="connsiteX1" fmla="*/ 20320 w 172720"/>
              <a:gd name="connsiteY1" fmla="*/ 144780 h 176365"/>
              <a:gd name="connsiteX2" fmla="*/ 66040 w 172720"/>
              <a:gd name="connsiteY2" fmla="*/ 175260 h 176365"/>
              <a:gd name="connsiteX3" fmla="*/ 172720 w 172720"/>
              <a:gd name="connsiteY3" fmla="*/ 76200 h 176365"/>
              <a:gd name="connsiteX0" fmla="*/ 3482 w 176202"/>
              <a:gd name="connsiteY0" fmla="*/ 0 h 175795"/>
              <a:gd name="connsiteX1" fmla="*/ 4752 w 176202"/>
              <a:gd name="connsiteY1" fmla="*/ 110490 h 175795"/>
              <a:gd name="connsiteX2" fmla="*/ 69522 w 176202"/>
              <a:gd name="connsiteY2" fmla="*/ 175260 h 175795"/>
              <a:gd name="connsiteX3" fmla="*/ 176202 w 176202"/>
              <a:gd name="connsiteY3" fmla="*/ 76200 h 175795"/>
              <a:gd name="connsiteX0" fmla="*/ 0 w 172720"/>
              <a:gd name="connsiteY0" fmla="*/ 0 h 176041"/>
              <a:gd name="connsiteX1" fmla="*/ 1270 w 172720"/>
              <a:gd name="connsiteY1" fmla="*/ 110490 h 176041"/>
              <a:gd name="connsiteX2" fmla="*/ 66040 w 172720"/>
              <a:gd name="connsiteY2" fmla="*/ 175260 h 176041"/>
              <a:gd name="connsiteX3" fmla="*/ 172720 w 172720"/>
              <a:gd name="connsiteY3" fmla="*/ 76200 h 176041"/>
              <a:gd name="connsiteX0" fmla="*/ 0 w 172720"/>
              <a:gd name="connsiteY0" fmla="*/ 0 h 185276"/>
              <a:gd name="connsiteX1" fmla="*/ 1270 w 172720"/>
              <a:gd name="connsiteY1" fmla="*/ 110490 h 185276"/>
              <a:gd name="connsiteX2" fmla="*/ 66040 w 172720"/>
              <a:gd name="connsiteY2" fmla="*/ 175260 h 185276"/>
              <a:gd name="connsiteX3" fmla="*/ 172720 w 172720"/>
              <a:gd name="connsiteY3" fmla="*/ 76200 h 18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" h="185276">
                <a:moveTo>
                  <a:pt x="0" y="0"/>
                </a:moveTo>
                <a:cubicBezTo>
                  <a:pt x="2116" y="57996"/>
                  <a:pt x="1693" y="66040"/>
                  <a:pt x="1270" y="110490"/>
                </a:cubicBezTo>
                <a:cubicBezTo>
                  <a:pt x="847" y="154940"/>
                  <a:pt x="8890" y="207645"/>
                  <a:pt x="66040" y="175260"/>
                </a:cubicBezTo>
                <a:cubicBezTo>
                  <a:pt x="123190" y="142875"/>
                  <a:pt x="156210" y="88053"/>
                  <a:pt x="172720" y="7620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535C43-06DF-45A8-9713-68DF626496CB}"/>
              </a:ext>
            </a:extLst>
          </p:cNvPr>
          <p:cNvSpPr txBox="1"/>
          <p:nvPr/>
        </p:nvSpPr>
        <p:spPr>
          <a:xfrm>
            <a:off x="9680445" y="4141245"/>
            <a:ext cx="2493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Sample updates (TD-Learning / MC) </a:t>
            </a:r>
          </a:p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Expected Updates (Bellman eq.)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1CE08-1455-4CAC-8C34-8E3BA76FE9D1}"/>
              </a:ext>
            </a:extLst>
          </p:cNvPr>
          <p:cNvSpPr txBox="1"/>
          <p:nvPr/>
        </p:nvSpPr>
        <p:spPr>
          <a:xfrm>
            <a:off x="7607504" y="4695243"/>
            <a:ext cx="19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On-policy </a:t>
            </a:r>
          </a:p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Uniform (DP)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E4A9F0-F4E4-4474-967E-9F897B24BC56}"/>
              </a:ext>
            </a:extLst>
          </p:cNvPr>
          <p:cNvSpPr txBox="1"/>
          <p:nvPr/>
        </p:nvSpPr>
        <p:spPr>
          <a:xfrm>
            <a:off x="5966198" y="5248427"/>
            <a:ext cx="2269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1-shot </a:t>
            </a:r>
            <a:b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(heuristic search)</a:t>
            </a:r>
          </a:p>
          <a:p>
            <a:pPr marL="285750" indent="-285750">
              <a:buFont typeface="Calibri Light" panose="020F0302020204030204" pitchFamily="34" charset="0"/>
              <a:buChar char="→"/>
            </a:pP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Multiple steps (MCTS)</a:t>
            </a:r>
          </a:p>
        </p:txBody>
      </p:sp>
    </p:spTree>
    <p:extLst>
      <p:ext uri="{BB962C8B-B14F-4D97-AF65-F5344CB8AC3E}">
        <p14:creationId xmlns:p14="http://schemas.microsoft.com/office/powerpoint/2010/main" val="20882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1" grpId="0" animBg="1"/>
      <p:bldP spid="22" grpId="0" animBg="1"/>
      <p:bldP spid="23" grpId="0" animBg="1"/>
      <p:bldP spid="24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F10BF-586B-4A19-A7FB-472477F1B0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34873" y="1663996"/>
            <a:ext cx="3662854" cy="1519796"/>
          </a:xfrm>
        </p:spPr>
        <p:txBody>
          <a:bodyPr>
            <a:normAutofit/>
          </a:bodyPr>
          <a:lstStyle/>
          <a:p>
            <a:r>
              <a:rPr lang="en-US" sz="2000" dirty="0"/>
              <a:t>Lookahead to future events</a:t>
            </a:r>
          </a:p>
          <a:p>
            <a:r>
              <a:rPr lang="en-US" sz="2000" dirty="0"/>
              <a:t>Compute backed up values</a:t>
            </a:r>
          </a:p>
          <a:p>
            <a:r>
              <a:rPr lang="en-US" sz="2000" dirty="0"/>
              <a:t>Approximate value-function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9586A-2083-4616-8DBA-9720DA4D4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16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7B969C-93CC-4935-8345-EB0BAF62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FED79-DFBB-490A-9A2F-3FD07D2C9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Planning x Learning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D5B2E7-1540-43ED-BD8B-8AFB03D0AFAB}"/>
              </a:ext>
            </a:extLst>
          </p:cNvPr>
          <p:cNvSpPr/>
          <p:nvPr/>
        </p:nvSpPr>
        <p:spPr>
          <a:xfrm>
            <a:off x="681070" y="1639614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DP / Search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4A9EFA-418F-46ED-8B6D-03D2661C0125}"/>
              </a:ext>
            </a:extLst>
          </p:cNvPr>
          <p:cNvSpPr/>
          <p:nvPr/>
        </p:nvSpPr>
        <p:spPr>
          <a:xfrm>
            <a:off x="3456855" y="1639614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Monte-Carlo / </a:t>
            </a:r>
          </a:p>
          <a:p>
            <a:pPr algn="ctr"/>
            <a:r>
              <a:rPr lang="en-US" dirty="0"/>
              <a:t>TD-methods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B69985-C567-4CB0-AA1C-23581E70518C}"/>
              </a:ext>
            </a:extLst>
          </p:cNvPr>
          <p:cNvSpPr/>
          <p:nvPr/>
        </p:nvSpPr>
        <p:spPr>
          <a:xfrm>
            <a:off x="681069" y="3053259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Model-based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2FC69F-3405-4F84-966D-EAA678AEC162}"/>
              </a:ext>
            </a:extLst>
          </p:cNvPr>
          <p:cNvSpPr/>
          <p:nvPr/>
        </p:nvSpPr>
        <p:spPr>
          <a:xfrm>
            <a:off x="3456855" y="3053259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Model-free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A5B21E-E7B7-455E-A8ED-48404244D3DF}"/>
              </a:ext>
            </a:extLst>
          </p:cNvPr>
          <p:cNvSpPr/>
          <p:nvPr/>
        </p:nvSpPr>
        <p:spPr>
          <a:xfrm>
            <a:off x="681069" y="4466904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F56F57-41D8-4CB9-93EE-B6159D342695}"/>
              </a:ext>
            </a:extLst>
          </p:cNvPr>
          <p:cNvSpPr/>
          <p:nvPr/>
        </p:nvSpPr>
        <p:spPr>
          <a:xfrm>
            <a:off x="3456855" y="4466904"/>
            <a:ext cx="1885555" cy="914400"/>
          </a:xfrm>
          <a:prstGeom prst="roundRect">
            <a:avLst>
              <a:gd name="adj" fmla="val 977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2E0B6C-DCDB-491E-B028-DFDB138E7A87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1623847" y="2554014"/>
            <a:ext cx="1" cy="4992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B1A52D-C0C3-46CA-8172-519E75F302B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4399633" y="3967659"/>
            <a:ext cx="0" cy="4992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2D962D-E674-4A3C-947E-CF8DC160543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623847" y="3967659"/>
            <a:ext cx="0" cy="4992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E215CE-B455-4B68-A74B-24EEB3311CDB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399633" y="2554014"/>
            <a:ext cx="0" cy="49924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C1BC47F-40D1-495A-985A-89731F507259}"/>
              </a:ext>
            </a:extLst>
          </p:cNvPr>
          <p:cNvSpPr txBox="1">
            <a:spLocks/>
          </p:cNvSpPr>
          <p:nvPr/>
        </p:nvSpPr>
        <p:spPr>
          <a:xfrm>
            <a:off x="6096000" y="4944381"/>
            <a:ext cx="6157467" cy="4992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they really </a:t>
            </a:r>
            <a:r>
              <a:rPr lang="en-US" i="1" dirty="0"/>
              <a:t>distinct</a:t>
            </a:r>
            <a:r>
              <a:rPr lang="en-US" dirty="0"/>
              <a:t> alternatives?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2C4D9B-E869-4CCD-918B-1188A51EBE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56" y="1867359"/>
            <a:ext cx="1113071" cy="11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View on Planning</a:t>
            </a:r>
          </a:p>
          <a:p>
            <a:r>
              <a:rPr lang="en-US" b="1" dirty="0">
                <a:solidFill>
                  <a:srgbClr val="000000"/>
                </a:solidFill>
              </a:rPr>
              <a:t>Dyna, integrated acting, planning and learning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Break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Backward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Forward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5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1806A-73B6-4B82-A953-62DD52E5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025AD-3B3A-4FCA-AFA7-9957E149A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EE42B-2F3E-4C3E-9759-0BF549958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Integrating Learning and Planning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65AA1-382B-41B4-902B-F0FE34965A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How to perform online planning?</a:t>
            </a:r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pPr lvl="1">
              <a:buFont typeface="Calibri Light" panose="020F0302020204030204" pitchFamily="34" charset="0"/>
              <a:buChar char="→"/>
            </a:pPr>
            <a:r>
              <a:rPr lang="en-US" dirty="0"/>
              <a:t>New information gained from interaction may change the model</a:t>
            </a:r>
          </a:p>
          <a:p>
            <a:pPr lvl="1">
              <a:buFont typeface="Calibri Light" panose="020F0302020204030204" pitchFamily="34" charset="0"/>
              <a:buChar char="→"/>
            </a:pPr>
            <a:r>
              <a:rPr lang="en-US" dirty="0"/>
              <a:t>It may be desirable some planning customization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4731288-82E5-46D1-A7C8-CFB97F06C0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1" t="-47891" r="-2798" b="-10716"/>
          <a:stretch/>
        </p:blipFill>
        <p:spPr>
          <a:xfrm>
            <a:off x="6528796" y="0"/>
            <a:ext cx="5663204" cy="6858000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8CA7C35-C72B-4217-96C5-461CB876D31B}"/>
              </a:ext>
            </a:extLst>
          </p:cNvPr>
          <p:cNvSpPr/>
          <p:nvPr/>
        </p:nvSpPr>
        <p:spPr>
          <a:xfrm>
            <a:off x="3386447" y="2790680"/>
            <a:ext cx="1229696" cy="468000"/>
          </a:xfrm>
          <a:custGeom>
            <a:avLst/>
            <a:gdLst>
              <a:gd name="connsiteX0" fmla="*/ 1228225 w 1228225"/>
              <a:gd name="connsiteY0" fmla="*/ 0 h 554736"/>
              <a:gd name="connsiteX1" fmla="*/ 655201 w 1228225"/>
              <a:gd name="connsiteY1" fmla="*/ 115824 h 554736"/>
              <a:gd name="connsiteX2" fmla="*/ 76081 w 1228225"/>
              <a:gd name="connsiteY2" fmla="*/ 390144 h 554736"/>
              <a:gd name="connsiteX3" fmla="*/ 2929 w 1228225"/>
              <a:gd name="connsiteY3" fmla="*/ 554736 h 55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25" h="554736">
                <a:moveTo>
                  <a:pt x="1228225" y="0"/>
                </a:moveTo>
                <a:cubicBezTo>
                  <a:pt x="1037725" y="25400"/>
                  <a:pt x="847225" y="50800"/>
                  <a:pt x="655201" y="115824"/>
                </a:cubicBezTo>
                <a:cubicBezTo>
                  <a:pt x="463177" y="180848"/>
                  <a:pt x="184793" y="316992"/>
                  <a:pt x="76081" y="390144"/>
                </a:cubicBezTo>
                <a:cubicBezTo>
                  <a:pt x="-32631" y="463296"/>
                  <a:pt x="9025" y="494792"/>
                  <a:pt x="2929" y="55473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6E218-4513-4973-B376-D726C17627B6}"/>
              </a:ext>
            </a:extLst>
          </p:cNvPr>
          <p:cNvSpPr/>
          <p:nvPr/>
        </p:nvSpPr>
        <p:spPr>
          <a:xfrm>
            <a:off x="3332480" y="3187700"/>
            <a:ext cx="129540" cy="112168"/>
          </a:xfrm>
          <a:custGeom>
            <a:avLst/>
            <a:gdLst>
              <a:gd name="connsiteX0" fmla="*/ 0 w 129540"/>
              <a:gd name="connsiteY0" fmla="*/ 0 h 112168"/>
              <a:gd name="connsiteX1" fmla="*/ 50800 w 129540"/>
              <a:gd name="connsiteY1" fmla="*/ 111760 h 112168"/>
              <a:gd name="connsiteX2" fmla="*/ 129540 w 129540"/>
              <a:gd name="connsiteY2" fmla="*/ 30480 h 1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" h="112168">
                <a:moveTo>
                  <a:pt x="0" y="0"/>
                </a:moveTo>
                <a:cubicBezTo>
                  <a:pt x="14605" y="53340"/>
                  <a:pt x="29210" y="106680"/>
                  <a:pt x="50800" y="111760"/>
                </a:cubicBezTo>
                <a:cubicBezTo>
                  <a:pt x="72390" y="116840"/>
                  <a:pt x="100965" y="73660"/>
                  <a:pt x="129540" y="3048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AFB1A-2589-4C19-B8BF-FD8BABB9839F}"/>
              </a:ext>
            </a:extLst>
          </p:cNvPr>
          <p:cNvSpPr txBox="1"/>
          <p:nvPr/>
        </p:nvSpPr>
        <p:spPr>
          <a:xfrm>
            <a:off x="4395169" y="2525927"/>
            <a:ext cx="20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While interacting with environment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73E97-1D7A-4CAA-9003-51FE01AC9A1E}"/>
              </a:ext>
            </a:extLst>
          </p:cNvPr>
          <p:cNvSpPr txBox="1"/>
          <p:nvPr/>
        </p:nvSpPr>
        <p:spPr>
          <a:xfrm>
            <a:off x="3873562" y="4744869"/>
            <a:ext cx="2503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(and thereby planning)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502FD-C9A8-4488-983E-73DA64CD09C3}"/>
              </a:ext>
            </a:extLst>
          </p:cNvPr>
          <p:cNvSpPr txBox="1"/>
          <p:nvPr/>
        </p:nvSpPr>
        <p:spPr>
          <a:xfrm>
            <a:off x="1759432" y="5373661"/>
            <a:ext cx="389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		       (favor states or decisions expected in near future)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AA3B99-297A-4215-AB43-53FEA213C298}"/>
              </a:ext>
            </a:extLst>
          </p:cNvPr>
          <p:cNvSpPr/>
          <p:nvPr/>
        </p:nvSpPr>
        <p:spPr>
          <a:xfrm>
            <a:off x="6605063" y="2211841"/>
            <a:ext cx="4043405" cy="4284020"/>
          </a:xfrm>
          <a:custGeom>
            <a:avLst/>
            <a:gdLst>
              <a:gd name="connsiteX0" fmla="*/ 2053359 w 4043405"/>
              <a:gd name="connsiteY0" fmla="*/ 1149367 h 4284020"/>
              <a:gd name="connsiteX1" fmla="*/ 2065971 w 4043405"/>
              <a:gd name="connsiteY1" fmla="*/ 651177 h 4284020"/>
              <a:gd name="connsiteX2" fmla="*/ 1908316 w 4043405"/>
              <a:gd name="connsiteY2" fmla="*/ 108843 h 4284020"/>
              <a:gd name="connsiteX3" fmla="*/ 1542556 w 4043405"/>
              <a:gd name="connsiteY3" fmla="*/ 33169 h 4284020"/>
              <a:gd name="connsiteX4" fmla="*/ 924548 w 4043405"/>
              <a:gd name="connsiteY4" fmla="*/ 512440 h 4284020"/>
              <a:gd name="connsiteX5" fmla="*/ 483114 w 4043405"/>
              <a:gd name="connsiteY5" fmla="*/ 1048468 h 4284020"/>
              <a:gd name="connsiteX6" fmla="*/ 29067 w 4043405"/>
              <a:gd name="connsiteY6" fmla="*/ 1351166 h 4284020"/>
              <a:gd name="connsiteX7" fmla="*/ 92129 w 4043405"/>
              <a:gd name="connsiteY7" fmla="*/ 1861969 h 4284020"/>
              <a:gd name="connsiteX8" fmla="*/ 470501 w 4043405"/>
              <a:gd name="connsiteY8" fmla="*/ 2435833 h 4284020"/>
              <a:gd name="connsiteX9" fmla="*/ 1145265 w 4043405"/>
              <a:gd name="connsiteY9" fmla="*/ 3394377 h 4284020"/>
              <a:gd name="connsiteX10" fmla="*/ 1769580 w 4043405"/>
              <a:gd name="connsiteY10" fmla="*/ 3766443 h 4284020"/>
              <a:gd name="connsiteX11" fmla="*/ 2601999 w 4043405"/>
              <a:gd name="connsiteY11" fmla="*/ 4132203 h 4284020"/>
              <a:gd name="connsiteX12" fmla="*/ 3270457 w 4043405"/>
              <a:gd name="connsiteY12" fmla="*/ 4226796 h 4284020"/>
              <a:gd name="connsiteX13" fmla="*/ 3856934 w 4043405"/>
              <a:gd name="connsiteY13" fmla="*/ 4239409 h 4284020"/>
              <a:gd name="connsiteX14" fmla="*/ 4014589 w 4043405"/>
              <a:gd name="connsiteY14" fmla="*/ 3634013 h 4284020"/>
              <a:gd name="connsiteX15" fmla="*/ 3346131 w 4043405"/>
              <a:gd name="connsiteY15" fmla="*/ 3274559 h 4284020"/>
              <a:gd name="connsiteX16" fmla="*/ 2627224 w 4043405"/>
              <a:gd name="connsiteY16" fmla="*/ 3116904 h 4284020"/>
              <a:gd name="connsiteX17" fmla="*/ 2248851 w 4043405"/>
              <a:gd name="connsiteY17" fmla="*/ 2896187 h 4284020"/>
              <a:gd name="connsiteX18" fmla="*/ 2015522 w 4043405"/>
              <a:gd name="connsiteY18" fmla="*/ 2555651 h 4284020"/>
              <a:gd name="connsiteX19" fmla="*/ 1611925 w 4043405"/>
              <a:gd name="connsiteY19" fmla="*/ 1969174 h 4284020"/>
              <a:gd name="connsiteX20" fmla="*/ 1586700 w 4043405"/>
              <a:gd name="connsiteY20" fmla="*/ 1691701 h 4284020"/>
              <a:gd name="connsiteX21" fmla="*/ 1908316 w 4043405"/>
              <a:gd name="connsiteY21" fmla="*/ 1231348 h 4284020"/>
              <a:gd name="connsiteX22" fmla="*/ 2053359 w 4043405"/>
              <a:gd name="connsiteY22" fmla="*/ 1149367 h 428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43405" h="4284020">
                <a:moveTo>
                  <a:pt x="2053359" y="1149367"/>
                </a:moveTo>
                <a:cubicBezTo>
                  <a:pt x="2079635" y="1052672"/>
                  <a:pt x="2090145" y="824598"/>
                  <a:pt x="2065971" y="651177"/>
                </a:cubicBezTo>
                <a:cubicBezTo>
                  <a:pt x="2041797" y="477756"/>
                  <a:pt x="1995552" y="211844"/>
                  <a:pt x="1908316" y="108843"/>
                </a:cubicBezTo>
                <a:cubicBezTo>
                  <a:pt x="1821080" y="5842"/>
                  <a:pt x="1706517" y="-34097"/>
                  <a:pt x="1542556" y="33169"/>
                </a:cubicBezTo>
                <a:cubicBezTo>
                  <a:pt x="1378595" y="100435"/>
                  <a:pt x="1101122" y="343223"/>
                  <a:pt x="924548" y="512440"/>
                </a:cubicBezTo>
                <a:cubicBezTo>
                  <a:pt x="747974" y="681656"/>
                  <a:pt x="632361" y="908680"/>
                  <a:pt x="483114" y="1048468"/>
                </a:cubicBezTo>
                <a:cubicBezTo>
                  <a:pt x="333867" y="1188256"/>
                  <a:pt x="94231" y="1215583"/>
                  <a:pt x="29067" y="1351166"/>
                </a:cubicBezTo>
                <a:cubicBezTo>
                  <a:pt x="-36097" y="1486749"/>
                  <a:pt x="18557" y="1681191"/>
                  <a:pt x="92129" y="1861969"/>
                </a:cubicBezTo>
                <a:cubicBezTo>
                  <a:pt x="165701" y="2042747"/>
                  <a:pt x="294978" y="2180432"/>
                  <a:pt x="470501" y="2435833"/>
                </a:cubicBezTo>
                <a:cubicBezTo>
                  <a:pt x="646024" y="2691234"/>
                  <a:pt x="928752" y="3172609"/>
                  <a:pt x="1145265" y="3394377"/>
                </a:cubicBezTo>
                <a:cubicBezTo>
                  <a:pt x="1361778" y="3616145"/>
                  <a:pt x="1526791" y="3643472"/>
                  <a:pt x="1769580" y="3766443"/>
                </a:cubicBezTo>
                <a:cubicBezTo>
                  <a:pt x="2012369" y="3889414"/>
                  <a:pt x="2351853" y="4055478"/>
                  <a:pt x="2601999" y="4132203"/>
                </a:cubicBezTo>
                <a:cubicBezTo>
                  <a:pt x="2852145" y="4208928"/>
                  <a:pt x="3061301" y="4208928"/>
                  <a:pt x="3270457" y="4226796"/>
                </a:cubicBezTo>
                <a:cubicBezTo>
                  <a:pt x="3479613" y="4244664"/>
                  <a:pt x="3732912" y="4338206"/>
                  <a:pt x="3856934" y="4239409"/>
                </a:cubicBezTo>
                <a:cubicBezTo>
                  <a:pt x="3980956" y="4140612"/>
                  <a:pt x="4099723" y="3794821"/>
                  <a:pt x="4014589" y="3634013"/>
                </a:cubicBezTo>
                <a:cubicBezTo>
                  <a:pt x="3929455" y="3473205"/>
                  <a:pt x="3577358" y="3360744"/>
                  <a:pt x="3346131" y="3274559"/>
                </a:cubicBezTo>
                <a:cubicBezTo>
                  <a:pt x="3114904" y="3188374"/>
                  <a:pt x="2810104" y="3179966"/>
                  <a:pt x="2627224" y="3116904"/>
                </a:cubicBezTo>
                <a:cubicBezTo>
                  <a:pt x="2444344" y="3053842"/>
                  <a:pt x="2350801" y="2989729"/>
                  <a:pt x="2248851" y="2896187"/>
                </a:cubicBezTo>
                <a:cubicBezTo>
                  <a:pt x="2146901" y="2802645"/>
                  <a:pt x="2015522" y="2555651"/>
                  <a:pt x="2015522" y="2555651"/>
                </a:cubicBezTo>
                <a:cubicBezTo>
                  <a:pt x="1909368" y="2401149"/>
                  <a:pt x="1683395" y="2113166"/>
                  <a:pt x="1611925" y="1969174"/>
                </a:cubicBezTo>
                <a:cubicBezTo>
                  <a:pt x="1540455" y="1825182"/>
                  <a:pt x="1537301" y="1814672"/>
                  <a:pt x="1586700" y="1691701"/>
                </a:cubicBezTo>
                <a:cubicBezTo>
                  <a:pt x="1636099" y="1568730"/>
                  <a:pt x="1829488" y="1325941"/>
                  <a:pt x="1908316" y="1231348"/>
                </a:cubicBezTo>
                <a:cubicBezTo>
                  <a:pt x="1987144" y="1136755"/>
                  <a:pt x="2027083" y="1246062"/>
                  <a:pt x="2053359" y="1149367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927882-6187-47BA-839E-D1935404BB60}"/>
              </a:ext>
            </a:extLst>
          </p:cNvPr>
          <p:cNvSpPr txBox="1"/>
          <p:nvPr/>
        </p:nvSpPr>
        <p:spPr>
          <a:xfrm>
            <a:off x="6455898" y="5922577"/>
            <a:ext cx="206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indirect RL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B8BDD41-1A54-44DE-92CD-B6A56A10FAF5}"/>
              </a:ext>
            </a:extLst>
          </p:cNvPr>
          <p:cNvSpPr/>
          <p:nvPr/>
        </p:nvSpPr>
        <p:spPr>
          <a:xfrm>
            <a:off x="2994660" y="3529612"/>
            <a:ext cx="655320" cy="74657"/>
          </a:xfrm>
          <a:custGeom>
            <a:avLst/>
            <a:gdLst>
              <a:gd name="connsiteX0" fmla="*/ 0 w 655320"/>
              <a:gd name="connsiteY0" fmla="*/ 47978 h 74657"/>
              <a:gd name="connsiteX1" fmla="*/ 53340 w 655320"/>
              <a:gd name="connsiteY1" fmla="*/ 7973 h 74657"/>
              <a:gd name="connsiteX2" fmla="*/ 87630 w 655320"/>
              <a:gd name="connsiteY2" fmla="*/ 51788 h 74657"/>
              <a:gd name="connsiteX3" fmla="*/ 150495 w 655320"/>
              <a:gd name="connsiteY3" fmla="*/ 17498 h 74657"/>
              <a:gd name="connsiteX4" fmla="*/ 184785 w 655320"/>
              <a:gd name="connsiteY4" fmla="*/ 59408 h 74657"/>
              <a:gd name="connsiteX5" fmla="*/ 262890 w 655320"/>
              <a:gd name="connsiteY5" fmla="*/ 6068 h 74657"/>
              <a:gd name="connsiteX6" fmla="*/ 293370 w 655320"/>
              <a:gd name="connsiteY6" fmla="*/ 63218 h 74657"/>
              <a:gd name="connsiteX7" fmla="*/ 365760 w 655320"/>
              <a:gd name="connsiteY7" fmla="*/ 7973 h 74657"/>
              <a:gd name="connsiteX8" fmla="*/ 415290 w 655320"/>
              <a:gd name="connsiteY8" fmla="*/ 68933 h 74657"/>
              <a:gd name="connsiteX9" fmla="*/ 487680 w 655320"/>
              <a:gd name="connsiteY9" fmla="*/ 6068 h 74657"/>
              <a:gd name="connsiteX10" fmla="*/ 581025 w 655320"/>
              <a:gd name="connsiteY10" fmla="*/ 74648 h 74657"/>
              <a:gd name="connsiteX11" fmla="*/ 621030 w 655320"/>
              <a:gd name="connsiteY11" fmla="*/ 353 h 74657"/>
              <a:gd name="connsiteX12" fmla="*/ 655320 w 655320"/>
              <a:gd name="connsiteY12" fmla="*/ 51788 h 7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5320" h="74657">
                <a:moveTo>
                  <a:pt x="0" y="47978"/>
                </a:moveTo>
                <a:cubicBezTo>
                  <a:pt x="19367" y="27658"/>
                  <a:pt x="38735" y="7338"/>
                  <a:pt x="53340" y="7973"/>
                </a:cubicBezTo>
                <a:cubicBezTo>
                  <a:pt x="67945" y="8608"/>
                  <a:pt x="71438" y="50201"/>
                  <a:pt x="87630" y="51788"/>
                </a:cubicBezTo>
                <a:cubicBezTo>
                  <a:pt x="103822" y="53375"/>
                  <a:pt x="134303" y="16228"/>
                  <a:pt x="150495" y="17498"/>
                </a:cubicBezTo>
                <a:cubicBezTo>
                  <a:pt x="166688" y="18768"/>
                  <a:pt x="166053" y="61313"/>
                  <a:pt x="184785" y="59408"/>
                </a:cubicBezTo>
                <a:cubicBezTo>
                  <a:pt x="203517" y="57503"/>
                  <a:pt x="244793" y="5433"/>
                  <a:pt x="262890" y="6068"/>
                </a:cubicBezTo>
                <a:cubicBezTo>
                  <a:pt x="280988" y="6703"/>
                  <a:pt x="276225" y="62901"/>
                  <a:pt x="293370" y="63218"/>
                </a:cubicBezTo>
                <a:cubicBezTo>
                  <a:pt x="310515" y="63535"/>
                  <a:pt x="345440" y="7020"/>
                  <a:pt x="365760" y="7973"/>
                </a:cubicBezTo>
                <a:cubicBezTo>
                  <a:pt x="386080" y="8926"/>
                  <a:pt x="394970" y="69250"/>
                  <a:pt x="415290" y="68933"/>
                </a:cubicBezTo>
                <a:cubicBezTo>
                  <a:pt x="435610" y="68616"/>
                  <a:pt x="460058" y="5116"/>
                  <a:pt x="487680" y="6068"/>
                </a:cubicBezTo>
                <a:cubicBezTo>
                  <a:pt x="515302" y="7020"/>
                  <a:pt x="558800" y="75601"/>
                  <a:pt x="581025" y="74648"/>
                </a:cubicBezTo>
                <a:cubicBezTo>
                  <a:pt x="603250" y="73695"/>
                  <a:pt x="608648" y="4163"/>
                  <a:pt x="621030" y="353"/>
                </a:cubicBezTo>
                <a:cubicBezTo>
                  <a:pt x="633412" y="-3457"/>
                  <a:pt x="644366" y="24165"/>
                  <a:pt x="655320" y="51788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1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/>
      <p:bldP spid="19" grpId="0" animBg="1"/>
      <p:bldP spid="20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4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A3D4AF0-0C5B-4048-957E-62AA22918114}"/>
              </a:ext>
            </a:extLst>
          </p:cNvPr>
          <p:cNvCxnSpPr/>
          <p:nvPr/>
        </p:nvCxnSpPr>
        <p:spPr>
          <a:xfrm>
            <a:off x="636927" y="3033284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3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Review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View on Planning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Dyna, integrated acting, planning and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Break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Backward focusing updates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Forward focusing updates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50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4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E882038-BEF4-4957-A3B2-616338A42E37}"/>
              </a:ext>
            </a:extLst>
          </p:cNvPr>
          <p:cNvCxnSpPr/>
          <p:nvPr/>
        </p:nvCxnSpPr>
        <p:spPr>
          <a:xfrm>
            <a:off x="636927" y="3323370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7F4503-4622-4276-A522-A4B7C60B8AA8}"/>
                  </a:ext>
                </a:extLst>
              </p:cNvPr>
              <p:cNvSpPr/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7F4503-4622-4276-A522-A4B7C60B8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4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/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E9E6C0-CCC6-47C4-B387-A1D01B818C6F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>
            <a:off x="10124902" y="5382757"/>
            <a:ext cx="12131" cy="4889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7573FD-72B7-45DD-B90C-00B95D9B10A6}"/>
                  </a:ext>
                </a:extLst>
              </p:cNvPr>
              <p:cNvSpPr/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7573FD-72B7-45DD-B90C-00B95D9B1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6627FF-7B59-48C1-ADBB-F4501ED66AE4}"/>
                  </a:ext>
                </a:extLst>
              </p:cNvPr>
              <p:cNvSpPr/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6627FF-7B59-48C1-ADBB-F4501ED66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9BA295-6E2F-4995-A660-1BE342568508}"/>
              </a:ext>
            </a:extLst>
          </p:cNvPr>
          <p:cNvCxnSpPr/>
          <p:nvPr/>
        </p:nvCxnSpPr>
        <p:spPr>
          <a:xfrm>
            <a:off x="636927" y="3626065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7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FF9EBC-1357-4E33-B542-EE8C2C5E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196" y="3845706"/>
            <a:ext cx="2288427" cy="185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/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E9E6C0-CCC6-47C4-B387-A1D01B818C6F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>
            <a:off x="10124902" y="5382757"/>
            <a:ext cx="12131" cy="4889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7573FD-72B7-45DD-B90C-00B95D9B10A6}"/>
                  </a:ext>
                </a:extLst>
              </p:cNvPr>
              <p:cNvSpPr/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7573FD-72B7-45DD-B90C-00B95D9B1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6627FF-7B59-48C1-ADBB-F4501ED66AE4}"/>
                  </a:ext>
                </a:extLst>
              </p:cNvPr>
              <p:cNvSpPr/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6627FF-7B59-48C1-ADBB-F4501ED66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9BA295-6E2F-4995-A660-1BE342568508}"/>
              </a:ext>
            </a:extLst>
          </p:cNvPr>
          <p:cNvCxnSpPr/>
          <p:nvPr/>
        </p:nvCxnSpPr>
        <p:spPr>
          <a:xfrm>
            <a:off x="636927" y="3884618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7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CAC06-A1FE-47DE-84C4-37EFB833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00" y="3844800"/>
            <a:ext cx="2290103" cy="18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/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E9E6C0-CCC6-47C4-B387-A1D01B818C6F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>
            <a:off x="10124902" y="5382757"/>
            <a:ext cx="12131" cy="4889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1C45CF-8F57-4D4D-BDC0-FDB279988A11}"/>
              </a:ext>
            </a:extLst>
          </p:cNvPr>
          <p:cNvCxnSpPr/>
          <p:nvPr/>
        </p:nvCxnSpPr>
        <p:spPr>
          <a:xfrm>
            <a:off x="636927" y="4193624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3EF6B65-5BC2-4347-B377-9418656D29F0}"/>
                  </a:ext>
                </a:extLst>
              </p:cNvPr>
              <p:cNvSpPr/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3EF6B65-5BC2-4347-B377-9418656D2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052" y="4916747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EEFE52-833D-4ED9-A1C1-FE2581A2E293}"/>
                  </a:ext>
                </a:extLst>
              </p:cNvPr>
              <p:cNvSpPr/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CEEFE52-833D-4ED9-A1C1-FE2581A2E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632" y="5394670"/>
                <a:ext cx="3978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hought Bubble: Cloud 13">
                <a:extLst>
                  <a:ext uri="{FF2B5EF4-FFF2-40B4-BE49-F238E27FC236}">
                    <a16:creationId xmlns:a16="http://schemas.microsoft.com/office/drawing/2014/main" id="{DD870D46-797D-4F86-8D69-DAB65A062C06}"/>
                  </a:ext>
                </a:extLst>
              </p:cNvPr>
              <p:cNvSpPr/>
              <p:nvPr/>
            </p:nvSpPr>
            <p:spPr>
              <a:xfrm>
                <a:off x="7587098" y="2994374"/>
                <a:ext cx="1310217" cy="962327"/>
              </a:xfrm>
              <a:prstGeom prst="cloudCallout">
                <a:avLst>
                  <a:gd name="adj1" fmla="val -48356"/>
                  <a:gd name="adj2" fmla="val 75214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14" name="Thought Bubble: Cloud 13">
                <a:extLst>
                  <a:ext uri="{FF2B5EF4-FFF2-40B4-BE49-F238E27FC236}">
                    <a16:creationId xmlns:a16="http://schemas.microsoft.com/office/drawing/2014/main" id="{DD870D46-797D-4F86-8D69-DAB65A062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98" y="2994374"/>
                <a:ext cx="1310217" cy="962327"/>
              </a:xfrm>
              <a:prstGeom prst="cloudCallout">
                <a:avLst>
                  <a:gd name="adj1" fmla="val -48356"/>
                  <a:gd name="adj2" fmla="val 75214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76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/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E9E6C0-CCC6-47C4-B387-A1D01B818C6F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>
            <a:off x="10124902" y="5382757"/>
            <a:ext cx="12131" cy="4889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660C98-A76C-4E12-B5F3-CDDDACD46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200" y="3844800"/>
            <a:ext cx="2290103" cy="18576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D68DDB-2B5A-481E-8DBB-CFB5194721CE}"/>
              </a:ext>
            </a:extLst>
          </p:cNvPr>
          <p:cNvCxnSpPr/>
          <p:nvPr/>
        </p:nvCxnSpPr>
        <p:spPr>
          <a:xfrm>
            <a:off x="636927" y="4470519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28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2286E-A970-4F09-99AD-1C4D9AB2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763439"/>
            <a:ext cx="9168384" cy="420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45A10-D9D3-4C88-9F66-F563572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1B0FC-400D-4209-A1B7-A54729D36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D126-75D0-44F9-BF17-66C219115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/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35469C-6B03-40D0-9753-B729090D6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76" y="4341266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172808-D09E-43F1-B01F-9D5D80E07DFB}"/>
              </a:ext>
            </a:extLst>
          </p:cNvPr>
          <p:cNvCxnSpPr>
            <a:stCxn id="7" idx="4"/>
          </p:cNvCxnSpPr>
          <p:nvPr/>
        </p:nvCxnSpPr>
        <p:spPr>
          <a:xfrm flipH="1">
            <a:off x="8464911" y="4858375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F991A-EC8C-4E52-94E8-AB15139B7FCC}"/>
              </a:ext>
            </a:extLst>
          </p:cNvPr>
          <p:cNvCxnSpPr>
            <a:cxnSpLocks/>
          </p:cNvCxnSpPr>
          <p:nvPr/>
        </p:nvCxnSpPr>
        <p:spPr>
          <a:xfrm flipH="1">
            <a:off x="9319402" y="4858375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24826-D996-4479-9AFA-4E46887EF403}"/>
              </a:ext>
            </a:extLst>
          </p:cNvPr>
          <p:cNvCxnSpPr>
            <a:cxnSpLocks/>
          </p:cNvCxnSpPr>
          <p:nvPr/>
        </p:nvCxnSpPr>
        <p:spPr>
          <a:xfrm>
            <a:off x="9304865" y="4858375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43EDAFE-CB29-4800-B844-5988D935F611}"/>
              </a:ext>
            </a:extLst>
          </p:cNvPr>
          <p:cNvSpPr/>
          <p:nvPr/>
        </p:nvSpPr>
        <p:spPr>
          <a:xfrm>
            <a:off x="8388570" y="525906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99445B-F817-4F0A-BBD3-B408CB1A9FFB}"/>
              </a:ext>
            </a:extLst>
          </p:cNvPr>
          <p:cNvSpPr/>
          <p:nvPr/>
        </p:nvSpPr>
        <p:spPr>
          <a:xfrm>
            <a:off x="9248441" y="52493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919EE0-0253-40EA-BFFD-52921E47C007}"/>
              </a:ext>
            </a:extLst>
          </p:cNvPr>
          <p:cNvSpPr/>
          <p:nvPr/>
        </p:nvSpPr>
        <p:spPr>
          <a:xfrm>
            <a:off x="10048561" y="524208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/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129F3-D57D-413A-9F35-226946336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406" y="5871665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5454B0A6-8460-4348-BD00-8F4C4B60D4D2}"/>
              </a:ext>
            </a:extLst>
          </p:cNvPr>
          <p:cNvSpPr/>
          <p:nvPr/>
        </p:nvSpPr>
        <p:spPr>
          <a:xfrm>
            <a:off x="9870944" y="1156053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9F63F-3588-4478-A8DA-3C55CF5639FC}"/>
              </a:ext>
            </a:extLst>
          </p:cNvPr>
          <p:cNvCxnSpPr/>
          <p:nvPr/>
        </p:nvCxnSpPr>
        <p:spPr>
          <a:xfrm flipH="1">
            <a:off x="9297079" y="1670679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3CAA6-20D2-469D-91F8-B13D4F9BCAB5}"/>
              </a:ext>
            </a:extLst>
          </p:cNvPr>
          <p:cNvCxnSpPr>
            <a:cxnSpLocks/>
          </p:cNvCxnSpPr>
          <p:nvPr/>
        </p:nvCxnSpPr>
        <p:spPr>
          <a:xfrm flipH="1">
            <a:off x="10151570" y="1670679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8DD561-DFB1-4F01-965D-86CC9FF2E3C7}"/>
              </a:ext>
            </a:extLst>
          </p:cNvPr>
          <p:cNvCxnSpPr>
            <a:cxnSpLocks/>
          </p:cNvCxnSpPr>
          <p:nvPr/>
        </p:nvCxnSpPr>
        <p:spPr>
          <a:xfrm>
            <a:off x="10137033" y="1670679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67B2C43-EEDA-412D-873E-3789D771E679}"/>
              </a:ext>
            </a:extLst>
          </p:cNvPr>
          <p:cNvSpPr/>
          <p:nvPr/>
        </p:nvSpPr>
        <p:spPr>
          <a:xfrm>
            <a:off x="9220738" y="207137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23E6D0-1EBB-4318-9247-B289FD90D4FE}"/>
              </a:ext>
            </a:extLst>
          </p:cNvPr>
          <p:cNvSpPr/>
          <p:nvPr/>
        </p:nvSpPr>
        <p:spPr>
          <a:xfrm>
            <a:off x="10080609" y="2061664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E047B4-BADC-442D-B5CD-834A13432405}"/>
              </a:ext>
            </a:extLst>
          </p:cNvPr>
          <p:cNvSpPr/>
          <p:nvPr/>
        </p:nvSpPr>
        <p:spPr>
          <a:xfrm>
            <a:off x="10880729" y="2054389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85EB8A-506B-4F6F-92A4-D4EEDFE9E5A4}"/>
              </a:ext>
            </a:extLst>
          </p:cNvPr>
          <p:cNvSpPr/>
          <p:nvPr/>
        </p:nvSpPr>
        <p:spPr>
          <a:xfrm>
            <a:off x="9878730" y="2567444"/>
            <a:ext cx="561253" cy="51710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B2FC79-EDB3-44CE-A788-4C935D8166D5}"/>
              </a:ext>
            </a:extLst>
          </p:cNvPr>
          <p:cNvCxnSpPr/>
          <p:nvPr/>
        </p:nvCxnSpPr>
        <p:spPr>
          <a:xfrm flipH="1">
            <a:off x="9300305" y="3084553"/>
            <a:ext cx="854492" cy="39098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22DE16-4739-4975-BBA7-AA82F05BD27F}"/>
              </a:ext>
            </a:extLst>
          </p:cNvPr>
          <p:cNvCxnSpPr>
            <a:cxnSpLocks/>
          </p:cNvCxnSpPr>
          <p:nvPr/>
        </p:nvCxnSpPr>
        <p:spPr>
          <a:xfrm flipH="1">
            <a:off x="10154796" y="308455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44B942-C787-4EB5-AA5D-A12557C36B5C}"/>
              </a:ext>
            </a:extLst>
          </p:cNvPr>
          <p:cNvCxnSpPr>
            <a:cxnSpLocks/>
          </p:cNvCxnSpPr>
          <p:nvPr/>
        </p:nvCxnSpPr>
        <p:spPr>
          <a:xfrm>
            <a:off x="10140259" y="308455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75D9518-1161-4B3E-9F1E-881C2DD59F3C}"/>
              </a:ext>
            </a:extLst>
          </p:cNvPr>
          <p:cNvSpPr/>
          <p:nvPr/>
        </p:nvSpPr>
        <p:spPr>
          <a:xfrm>
            <a:off x="9223964" y="3485247"/>
            <a:ext cx="152681" cy="140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B15E60-D619-4233-A6FE-6C88898F2B8B}"/>
              </a:ext>
            </a:extLst>
          </p:cNvPr>
          <p:cNvSpPr/>
          <p:nvPr/>
        </p:nvSpPr>
        <p:spPr>
          <a:xfrm>
            <a:off x="10083835" y="347553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13FB5A-9D22-4616-9961-49D89985927C}"/>
              </a:ext>
            </a:extLst>
          </p:cNvPr>
          <p:cNvSpPr/>
          <p:nvPr/>
        </p:nvSpPr>
        <p:spPr>
          <a:xfrm>
            <a:off x="10883955" y="34682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/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F64682C-B6D2-4F81-BA0E-07D98ED42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9414" y="3853058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69F6FC-1F95-4BE5-91FA-EEBAEC8A27A4}"/>
              </a:ext>
            </a:extLst>
          </p:cNvPr>
          <p:cNvCxnSpPr>
            <a:cxnSpLocks/>
            <a:stCxn id="44" idx="4"/>
          </p:cNvCxnSpPr>
          <p:nvPr/>
        </p:nvCxnSpPr>
        <p:spPr>
          <a:xfrm flipH="1">
            <a:off x="9300304" y="3625919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CF0FD9-3656-446A-ADFC-9D8393E78F1D}"/>
              </a:ext>
            </a:extLst>
          </p:cNvPr>
          <p:cNvCxnSpPr>
            <a:cxnSpLocks/>
          </p:cNvCxnSpPr>
          <p:nvPr/>
        </p:nvCxnSpPr>
        <p:spPr>
          <a:xfrm flipH="1">
            <a:off x="9304892" y="4129203"/>
            <a:ext cx="1" cy="212063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D7B582-7941-4703-ACB7-926D97228EBE}"/>
              </a:ext>
            </a:extLst>
          </p:cNvPr>
          <p:cNvCxnSpPr>
            <a:cxnSpLocks/>
            <a:stCxn id="38" idx="4"/>
            <a:endCxn id="40" idx="0"/>
          </p:cNvCxnSpPr>
          <p:nvPr/>
        </p:nvCxnSpPr>
        <p:spPr>
          <a:xfrm>
            <a:off x="10156950" y="2202336"/>
            <a:ext cx="2407" cy="365108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E9E6C0-CCC6-47C4-B387-A1D01B818C6F}"/>
              </a:ext>
            </a:extLst>
          </p:cNvPr>
          <p:cNvCxnSpPr>
            <a:cxnSpLocks/>
            <a:stCxn id="13" idx="4"/>
            <a:endCxn id="32" idx="0"/>
          </p:cNvCxnSpPr>
          <p:nvPr/>
        </p:nvCxnSpPr>
        <p:spPr>
          <a:xfrm>
            <a:off x="10124902" y="5382757"/>
            <a:ext cx="12131" cy="4889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660C98-A76C-4E12-B5F3-CDDDACD46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200" y="3844800"/>
            <a:ext cx="2290103" cy="18576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D68DDB-2B5A-481E-8DBB-CFB5194721CE}"/>
              </a:ext>
            </a:extLst>
          </p:cNvPr>
          <p:cNvCxnSpPr/>
          <p:nvPr/>
        </p:nvCxnSpPr>
        <p:spPr>
          <a:xfrm>
            <a:off x="636927" y="4470519"/>
            <a:ext cx="36576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hought Bubble: Cloud 49">
                <a:extLst>
                  <a:ext uri="{FF2B5EF4-FFF2-40B4-BE49-F238E27FC236}">
                    <a16:creationId xmlns:a16="http://schemas.microsoft.com/office/drawing/2014/main" id="{B27B2E97-05F5-4BFF-8D33-5D0E7FF5E4D1}"/>
                  </a:ext>
                </a:extLst>
              </p:cNvPr>
              <p:cNvSpPr/>
              <p:nvPr/>
            </p:nvSpPr>
            <p:spPr>
              <a:xfrm>
                <a:off x="105630" y="5422742"/>
                <a:ext cx="1310217" cy="962327"/>
              </a:xfrm>
              <a:prstGeom prst="cloudCallout">
                <a:avLst>
                  <a:gd name="adj1" fmla="val 63308"/>
                  <a:gd name="adj2" fmla="val -5715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50" name="Thought Bubble: Cloud 49">
                <a:extLst>
                  <a:ext uri="{FF2B5EF4-FFF2-40B4-BE49-F238E27FC236}">
                    <a16:creationId xmlns:a16="http://schemas.microsoft.com/office/drawing/2014/main" id="{B27B2E97-05F5-4BFF-8D33-5D0E7FF5E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0" y="5422742"/>
                <a:ext cx="1310217" cy="962327"/>
              </a:xfrm>
              <a:prstGeom prst="cloudCallout">
                <a:avLst>
                  <a:gd name="adj1" fmla="val 63308"/>
                  <a:gd name="adj2" fmla="val -5715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0261102-61D1-4161-8E88-9588F366DF4E}"/>
              </a:ext>
            </a:extLst>
          </p:cNvPr>
          <p:cNvGrpSpPr/>
          <p:nvPr/>
        </p:nvGrpSpPr>
        <p:grpSpPr>
          <a:xfrm>
            <a:off x="11033410" y="286570"/>
            <a:ext cx="862906" cy="1228788"/>
            <a:chOff x="10418898" y="5368845"/>
            <a:chExt cx="862906" cy="1228788"/>
          </a:xfrm>
        </p:grpSpPr>
        <p:pic>
          <p:nvPicPr>
            <p:cNvPr id="54" name="Picture 4" descr="Classroom, people, Sleeping, education, student, school ...">
              <a:extLst>
                <a:ext uri="{FF2B5EF4-FFF2-40B4-BE49-F238E27FC236}">
                  <a16:creationId xmlns:a16="http://schemas.microsoft.com/office/drawing/2014/main" id="{9DF50145-C258-4DE9-9C03-D529E7C66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8898" y="5368845"/>
              <a:ext cx="813501" cy="81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Arrow: Right 54">
              <a:hlinkClick r:id="rId9" action="ppaction://hlinksldjump"/>
              <a:extLst>
                <a:ext uri="{FF2B5EF4-FFF2-40B4-BE49-F238E27FC236}">
                  <a16:creationId xmlns:a16="http://schemas.microsoft.com/office/drawing/2014/main" id="{11EEE81D-DDE2-4F58-B133-D261E5A33A13}"/>
                </a:ext>
              </a:extLst>
            </p:cNvPr>
            <p:cNvSpPr/>
            <p:nvPr/>
          </p:nvSpPr>
          <p:spPr>
            <a:xfrm>
              <a:off x="10468303" y="6129633"/>
              <a:ext cx="813501" cy="468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817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335F9-CFF7-4F0E-8166-DF2818530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2A27A-4C4E-43B3-BB56-C96DBEB5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127A6-BDF4-4F30-91BF-4AFB46735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909D5-898C-4837-AEE3-752FD3E9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62" y="1453189"/>
            <a:ext cx="7556676" cy="5281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9DBA14-E7DB-4F1C-917F-29001017D668}"/>
                  </a:ext>
                </a:extLst>
              </p:cNvPr>
              <p:cNvSpPr txBox="1"/>
              <p:nvPr/>
            </p:nvSpPr>
            <p:spPr>
              <a:xfrm>
                <a:off x="4451827" y="1572244"/>
                <a:ext cx="7868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9DBA14-E7DB-4F1C-917F-29001017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27" y="1572244"/>
                <a:ext cx="786882" cy="830997"/>
              </a:xfrm>
              <a:prstGeom prst="rect">
                <a:avLst/>
              </a:prstGeom>
              <a:blipFill>
                <a:blip r:embed="rId3"/>
                <a:stretch>
                  <a:fillRect l="-6202" r="-7752"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1F7FE6-BFE3-4262-8AC3-518C437CC6A6}"/>
              </a:ext>
            </a:extLst>
          </p:cNvPr>
          <p:cNvSpPr/>
          <p:nvPr/>
        </p:nvSpPr>
        <p:spPr>
          <a:xfrm flipV="1">
            <a:off x="3235797" y="1524805"/>
            <a:ext cx="791751" cy="410307"/>
          </a:xfrm>
          <a:custGeom>
            <a:avLst/>
            <a:gdLst>
              <a:gd name="connsiteX0" fmla="*/ 0 w 791751"/>
              <a:gd name="connsiteY0" fmla="*/ 410307 h 410307"/>
              <a:gd name="connsiteX1" fmla="*/ 485578 w 791751"/>
              <a:gd name="connsiteY1" fmla="*/ 340939 h 410307"/>
              <a:gd name="connsiteX2" fmla="*/ 712602 w 791751"/>
              <a:gd name="connsiteY2" fmla="*/ 101303 h 410307"/>
              <a:gd name="connsiteX3" fmla="*/ 788276 w 791751"/>
              <a:gd name="connsiteY3" fmla="*/ 403 h 410307"/>
              <a:gd name="connsiteX4" fmla="*/ 624315 w 791751"/>
              <a:gd name="connsiteY4" fmla="*/ 69772 h 410307"/>
              <a:gd name="connsiteX5" fmla="*/ 781970 w 791751"/>
              <a:gd name="connsiteY5" fmla="*/ 164365 h 410307"/>
              <a:gd name="connsiteX6" fmla="*/ 775664 w 791751"/>
              <a:gd name="connsiteY6" fmla="*/ 6710 h 41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751" h="410307">
                <a:moveTo>
                  <a:pt x="0" y="410307"/>
                </a:moveTo>
                <a:cubicBezTo>
                  <a:pt x="183405" y="401373"/>
                  <a:pt x="366811" y="392440"/>
                  <a:pt x="485578" y="340939"/>
                </a:cubicBezTo>
                <a:cubicBezTo>
                  <a:pt x="604345" y="289438"/>
                  <a:pt x="662152" y="158059"/>
                  <a:pt x="712602" y="101303"/>
                </a:cubicBezTo>
                <a:cubicBezTo>
                  <a:pt x="763052" y="44547"/>
                  <a:pt x="802990" y="5658"/>
                  <a:pt x="788276" y="403"/>
                </a:cubicBezTo>
                <a:cubicBezTo>
                  <a:pt x="773562" y="-4852"/>
                  <a:pt x="625366" y="42445"/>
                  <a:pt x="624315" y="69772"/>
                </a:cubicBezTo>
                <a:cubicBezTo>
                  <a:pt x="623264" y="97099"/>
                  <a:pt x="756745" y="174875"/>
                  <a:pt x="781970" y="164365"/>
                </a:cubicBezTo>
                <a:cubicBezTo>
                  <a:pt x="807195" y="153855"/>
                  <a:pt x="775664" y="6710"/>
                  <a:pt x="775664" y="671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0802E-EDBA-4D6E-89AD-B8EE2B0C2ACD}"/>
              </a:ext>
            </a:extLst>
          </p:cNvPr>
          <p:cNvSpPr txBox="1"/>
          <p:nvPr/>
        </p:nvSpPr>
        <p:spPr>
          <a:xfrm>
            <a:off x="1175068" y="1165990"/>
            <a:ext cx="2060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First episode took about 1700 steps for all values of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D5A954-2401-478B-975F-33EE538BDBAD}"/>
                  </a:ext>
                </a:extLst>
              </p:cNvPr>
              <p:cNvSpPr txBox="1"/>
              <p:nvPr/>
            </p:nvSpPr>
            <p:spPr>
              <a:xfrm>
                <a:off x="8255996" y="3662407"/>
                <a:ext cx="20607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Slowest convergence, even though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</a:t>
                </a:r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were optimized for it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D5A954-2401-478B-975F-33EE538BD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996" y="3662407"/>
                <a:ext cx="2060729" cy="1200329"/>
              </a:xfrm>
              <a:prstGeom prst="rect">
                <a:avLst/>
              </a:prstGeom>
              <a:blipFill>
                <a:blip r:embed="rId4"/>
                <a:stretch>
                  <a:fillRect l="-2367" t="-2538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F86D0F-4029-4432-AF8A-B76747D26EF1}"/>
              </a:ext>
            </a:extLst>
          </p:cNvPr>
          <p:cNvSpPr/>
          <p:nvPr/>
        </p:nvSpPr>
        <p:spPr>
          <a:xfrm>
            <a:off x="5949982" y="3585106"/>
            <a:ext cx="2344012" cy="767953"/>
          </a:xfrm>
          <a:custGeom>
            <a:avLst/>
            <a:gdLst>
              <a:gd name="connsiteX0" fmla="*/ 2344012 w 2344012"/>
              <a:gd name="connsiteY0" fmla="*/ 767953 h 767953"/>
              <a:gd name="connsiteX1" fmla="*/ 1873933 w 2344012"/>
              <a:gd name="connsiteY1" fmla="*/ 291435 h 767953"/>
              <a:gd name="connsiteX2" fmla="*/ 1429612 w 2344012"/>
              <a:gd name="connsiteY2" fmla="*/ 111131 h 767953"/>
              <a:gd name="connsiteX3" fmla="*/ 695517 w 2344012"/>
              <a:gd name="connsiteY3" fmla="*/ 72494 h 767953"/>
              <a:gd name="connsiteX4" fmla="*/ 25815 w 2344012"/>
              <a:gd name="connsiteY4" fmla="*/ 98252 h 767953"/>
              <a:gd name="connsiteX5" fmla="*/ 135286 w 2344012"/>
              <a:gd name="connsiteY5" fmla="*/ 188404 h 767953"/>
              <a:gd name="connsiteX6" fmla="*/ 109528 w 2344012"/>
              <a:gd name="connsiteY6" fmla="*/ 1660 h 767953"/>
              <a:gd name="connsiteX7" fmla="*/ 12936 w 2344012"/>
              <a:gd name="connsiteY7" fmla="*/ 91812 h 76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4012" h="767953">
                <a:moveTo>
                  <a:pt x="2344012" y="767953"/>
                </a:moveTo>
                <a:cubicBezTo>
                  <a:pt x="2185172" y="584429"/>
                  <a:pt x="2026333" y="400905"/>
                  <a:pt x="1873933" y="291435"/>
                </a:cubicBezTo>
                <a:cubicBezTo>
                  <a:pt x="1721533" y="181965"/>
                  <a:pt x="1626015" y="147621"/>
                  <a:pt x="1429612" y="111131"/>
                </a:cubicBezTo>
                <a:cubicBezTo>
                  <a:pt x="1233209" y="74641"/>
                  <a:pt x="929483" y="74640"/>
                  <a:pt x="695517" y="72494"/>
                </a:cubicBezTo>
                <a:cubicBezTo>
                  <a:pt x="461551" y="70348"/>
                  <a:pt x="119187" y="78934"/>
                  <a:pt x="25815" y="98252"/>
                </a:cubicBezTo>
                <a:cubicBezTo>
                  <a:pt x="-67557" y="117570"/>
                  <a:pt x="121334" y="204503"/>
                  <a:pt x="135286" y="188404"/>
                </a:cubicBezTo>
                <a:cubicBezTo>
                  <a:pt x="149238" y="172305"/>
                  <a:pt x="129920" y="17759"/>
                  <a:pt x="109528" y="1660"/>
                </a:cubicBezTo>
                <a:cubicBezTo>
                  <a:pt x="89136" y="-14439"/>
                  <a:pt x="12936" y="91812"/>
                  <a:pt x="12936" y="91812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F9ED96-99D5-4DFA-8225-352B2678B403}"/>
              </a:ext>
            </a:extLst>
          </p:cNvPr>
          <p:cNvSpPr/>
          <p:nvPr/>
        </p:nvSpPr>
        <p:spPr>
          <a:xfrm>
            <a:off x="2318197" y="4028741"/>
            <a:ext cx="2514802" cy="1219400"/>
          </a:xfrm>
          <a:custGeom>
            <a:avLst/>
            <a:gdLst>
              <a:gd name="connsiteX0" fmla="*/ 0 w 2514802"/>
              <a:gd name="connsiteY0" fmla="*/ 1219400 h 1219400"/>
              <a:gd name="connsiteX1" fmla="*/ 450761 w 2514802"/>
              <a:gd name="connsiteY1" fmla="*/ 1148566 h 1219400"/>
              <a:gd name="connsiteX2" fmla="*/ 1255690 w 2514802"/>
              <a:gd name="connsiteY2" fmla="*/ 948944 h 1219400"/>
              <a:gd name="connsiteX3" fmla="*/ 2131454 w 2514802"/>
              <a:gd name="connsiteY3" fmla="*/ 465986 h 1219400"/>
              <a:gd name="connsiteX4" fmla="*/ 2459865 w 2514802"/>
              <a:gd name="connsiteY4" fmla="*/ 15225 h 1219400"/>
              <a:gd name="connsiteX5" fmla="*/ 2292440 w 2514802"/>
              <a:gd name="connsiteY5" fmla="*/ 111817 h 1219400"/>
              <a:gd name="connsiteX6" fmla="*/ 2504941 w 2514802"/>
              <a:gd name="connsiteY6" fmla="*/ 169772 h 1219400"/>
              <a:gd name="connsiteX7" fmla="*/ 2459865 w 2514802"/>
              <a:gd name="connsiteY7" fmla="*/ 2346 h 12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802" h="1219400">
                <a:moveTo>
                  <a:pt x="0" y="1219400"/>
                </a:moveTo>
                <a:cubicBezTo>
                  <a:pt x="120739" y="1206521"/>
                  <a:pt x="241479" y="1193642"/>
                  <a:pt x="450761" y="1148566"/>
                </a:cubicBezTo>
                <a:cubicBezTo>
                  <a:pt x="660043" y="1103490"/>
                  <a:pt x="975575" y="1062707"/>
                  <a:pt x="1255690" y="948944"/>
                </a:cubicBezTo>
                <a:cubicBezTo>
                  <a:pt x="1535806" y="835181"/>
                  <a:pt x="1930758" y="621606"/>
                  <a:pt x="2131454" y="465986"/>
                </a:cubicBezTo>
                <a:cubicBezTo>
                  <a:pt x="2332150" y="310366"/>
                  <a:pt x="2433034" y="74253"/>
                  <a:pt x="2459865" y="15225"/>
                </a:cubicBezTo>
                <a:cubicBezTo>
                  <a:pt x="2486696" y="-43803"/>
                  <a:pt x="2284927" y="86059"/>
                  <a:pt x="2292440" y="111817"/>
                </a:cubicBezTo>
                <a:cubicBezTo>
                  <a:pt x="2299953" y="137575"/>
                  <a:pt x="2477037" y="188017"/>
                  <a:pt x="2504941" y="169772"/>
                </a:cubicBezTo>
                <a:cubicBezTo>
                  <a:pt x="2532845" y="151527"/>
                  <a:pt x="2496355" y="76936"/>
                  <a:pt x="2459865" y="234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5DE48B-40BE-4201-9288-A99DB7F0BB19}"/>
              </a:ext>
            </a:extLst>
          </p:cNvPr>
          <p:cNvSpPr/>
          <p:nvPr/>
        </p:nvSpPr>
        <p:spPr>
          <a:xfrm>
            <a:off x="4613910" y="3928619"/>
            <a:ext cx="1062990" cy="77610"/>
          </a:xfrm>
          <a:custGeom>
            <a:avLst/>
            <a:gdLst>
              <a:gd name="connsiteX0" fmla="*/ 0 w 816107"/>
              <a:gd name="connsiteY0" fmla="*/ 54736 h 77610"/>
              <a:gd name="connsiteX1" fmla="*/ 102870 w 816107"/>
              <a:gd name="connsiteY1" fmla="*/ 43306 h 77610"/>
              <a:gd name="connsiteX2" fmla="*/ 114300 w 816107"/>
              <a:gd name="connsiteY2" fmla="*/ 71881 h 77610"/>
              <a:gd name="connsiteX3" fmla="*/ 234315 w 816107"/>
              <a:gd name="connsiteY3" fmla="*/ 54736 h 77610"/>
              <a:gd name="connsiteX4" fmla="*/ 278130 w 816107"/>
              <a:gd name="connsiteY4" fmla="*/ 49021 h 77610"/>
              <a:gd name="connsiteX5" fmla="*/ 350520 w 816107"/>
              <a:gd name="connsiteY5" fmla="*/ 77596 h 77610"/>
              <a:gd name="connsiteX6" fmla="*/ 447675 w 816107"/>
              <a:gd name="connsiteY6" fmla="*/ 45211 h 77610"/>
              <a:gd name="connsiteX7" fmla="*/ 605790 w 816107"/>
              <a:gd name="connsiteY7" fmla="*/ 52831 h 77610"/>
              <a:gd name="connsiteX8" fmla="*/ 678180 w 816107"/>
              <a:gd name="connsiteY8" fmla="*/ 77596 h 77610"/>
              <a:gd name="connsiteX9" fmla="*/ 790575 w 816107"/>
              <a:gd name="connsiteY9" fmla="*/ 49021 h 7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6107" h="77610">
                <a:moveTo>
                  <a:pt x="0" y="54736"/>
                </a:moveTo>
                <a:cubicBezTo>
                  <a:pt x="41910" y="47592"/>
                  <a:pt x="83820" y="40449"/>
                  <a:pt x="102870" y="43306"/>
                </a:cubicBezTo>
                <a:cubicBezTo>
                  <a:pt x="121920" y="46163"/>
                  <a:pt x="92393" y="69976"/>
                  <a:pt x="114300" y="71881"/>
                </a:cubicBezTo>
                <a:cubicBezTo>
                  <a:pt x="136207" y="73786"/>
                  <a:pt x="234315" y="54736"/>
                  <a:pt x="234315" y="54736"/>
                </a:cubicBezTo>
                <a:cubicBezTo>
                  <a:pt x="261620" y="50926"/>
                  <a:pt x="258762" y="45211"/>
                  <a:pt x="278130" y="49021"/>
                </a:cubicBezTo>
                <a:cubicBezTo>
                  <a:pt x="297498" y="52831"/>
                  <a:pt x="322263" y="78231"/>
                  <a:pt x="350520" y="77596"/>
                </a:cubicBezTo>
                <a:cubicBezTo>
                  <a:pt x="378778" y="76961"/>
                  <a:pt x="405130" y="49338"/>
                  <a:pt x="447675" y="45211"/>
                </a:cubicBezTo>
                <a:cubicBezTo>
                  <a:pt x="490220" y="41084"/>
                  <a:pt x="567373" y="47434"/>
                  <a:pt x="605790" y="52831"/>
                </a:cubicBezTo>
                <a:cubicBezTo>
                  <a:pt x="644207" y="58228"/>
                  <a:pt x="647383" y="78231"/>
                  <a:pt x="678180" y="77596"/>
                </a:cubicBezTo>
                <a:cubicBezTo>
                  <a:pt x="708977" y="76961"/>
                  <a:pt x="879792" y="-75756"/>
                  <a:pt x="790575" y="4902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0F041-C96E-40E4-83A1-0C0366585D54}"/>
              </a:ext>
            </a:extLst>
          </p:cNvPr>
          <p:cNvSpPr txBox="1"/>
          <p:nvPr/>
        </p:nvSpPr>
        <p:spPr>
          <a:xfrm>
            <a:off x="207264" y="4768681"/>
            <a:ext cx="2110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Recall n=0 is a non-planning agent </a:t>
            </a:r>
            <a:b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(Q-Learning)</a:t>
            </a:r>
          </a:p>
        </p:txBody>
      </p:sp>
    </p:spTree>
    <p:extLst>
      <p:ext uri="{BB962C8B-B14F-4D97-AF65-F5344CB8AC3E}">
        <p14:creationId xmlns:p14="http://schemas.microsoft.com/office/powerpoint/2010/main" val="29910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 animBg="1"/>
      <p:bldP spid="14" grpId="0" animBg="1"/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335F9-CFF7-4F0E-8166-DF2818530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2A27A-4C4E-43B3-BB56-C96DBEB5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127A6-BDF4-4F30-91BF-4AFB46735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909D5-898C-4837-AEE3-752FD3E9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662" y="1453189"/>
            <a:ext cx="7556676" cy="5281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9DBA14-E7DB-4F1C-917F-29001017D668}"/>
                  </a:ext>
                </a:extLst>
              </p:cNvPr>
              <p:cNvSpPr txBox="1"/>
              <p:nvPr/>
            </p:nvSpPr>
            <p:spPr>
              <a:xfrm>
                <a:off x="4451827" y="1572244"/>
                <a:ext cx="78688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=.95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9DBA14-E7DB-4F1C-917F-29001017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27" y="1572244"/>
                <a:ext cx="786882" cy="830997"/>
              </a:xfrm>
              <a:prstGeom prst="rect">
                <a:avLst/>
              </a:prstGeom>
              <a:blipFill>
                <a:blip r:embed="rId3"/>
                <a:stretch>
                  <a:fillRect l="-6202" r="-7752"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0E3AF45-F650-4E67-A620-A0CBE63D5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69" y="1597538"/>
            <a:ext cx="5029200" cy="183146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531CBDE-402A-4189-AF73-BA764471F2E8}"/>
              </a:ext>
            </a:extLst>
          </p:cNvPr>
          <p:cNvSpPr/>
          <p:nvPr/>
        </p:nvSpPr>
        <p:spPr>
          <a:xfrm>
            <a:off x="7449312" y="3499104"/>
            <a:ext cx="896112" cy="1481328"/>
          </a:xfrm>
          <a:custGeom>
            <a:avLst/>
            <a:gdLst>
              <a:gd name="connsiteX0" fmla="*/ 0 w 896112"/>
              <a:gd name="connsiteY0" fmla="*/ 0 h 1481328"/>
              <a:gd name="connsiteX1" fmla="*/ 719328 w 896112"/>
              <a:gd name="connsiteY1" fmla="*/ 554736 h 1481328"/>
              <a:gd name="connsiteX2" fmla="*/ 896112 w 896112"/>
              <a:gd name="connsiteY2" fmla="*/ 1481328 h 148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112" h="1481328">
                <a:moveTo>
                  <a:pt x="0" y="0"/>
                </a:moveTo>
                <a:cubicBezTo>
                  <a:pt x="284988" y="153924"/>
                  <a:pt x="569976" y="307848"/>
                  <a:pt x="719328" y="554736"/>
                </a:cubicBezTo>
                <a:cubicBezTo>
                  <a:pt x="868680" y="801624"/>
                  <a:pt x="865632" y="1311656"/>
                  <a:pt x="896112" y="1481328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E0EEAD-9604-48C7-BF53-133D6FF4195B}"/>
              </a:ext>
            </a:extLst>
          </p:cNvPr>
          <p:cNvSpPr/>
          <p:nvPr/>
        </p:nvSpPr>
        <p:spPr>
          <a:xfrm>
            <a:off x="8369808" y="3493008"/>
            <a:ext cx="640080" cy="1487424"/>
          </a:xfrm>
          <a:custGeom>
            <a:avLst/>
            <a:gdLst>
              <a:gd name="connsiteX0" fmla="*/ 0 w 640080"/>
              <a:gd name="connsiteY0" fmla="*/ 1487424 h 1487424"/>
              <a:gd name="connsiteX1" fmla="*/ 42672 w 640080"/>
              <a:gd name="connsiteY1" fmla="*/ 554736 h 1487424"/>
              <a:gd name="connsiteX2" fmla="*/ 256032 w 640080"/>
              <a:gd name="connsiteY2" fmla="*/ 262128 h 1487424"/>
              <a:gd name="connsiteX3" fmla="*/ 640080 w 640080"/>
              <a:gd name="connsiteY3" fmla="*/ 0 h 148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" h="1487424">
                <a:moveTo>
                  <a:pt x="0" y="1487424"/>
                </a:moveTo>
                <a:cubicBezTo>
                  <a:pt x="0" y="1123188"/>
                  <a:pt x="0" y="758952"/>
                  <a:pt x="42672" y="554736"/>
                </a:cubicBezTo>
                <a:cubicBezTo>
                  <a:pt x="85344" y="350520"/>
                  <a:pt x="156464" y="354584"/>
                  <a:pt x="256032" y="262128"/>
                </a:cubicBezTo>
                <a:cubicBezTo>
                  <a:pt x="355600" y="169672"/>
                  <a:pt x="497840" y="84836"/>
                  <a:pt x="64008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C585A71-06DD-4BEE-B8E6-FD3DE8AD8140}"/>
              </a:ext>
            </a:extLst>
          </p:cNvPr>
          <p:cNvSpPr/>
          <p:nvPr/>
        </p:nvSpPr>
        <p:spPr>
          <a:xfrm rot="21413751">
            <a:off x="8889442" y="3441921"/>
            <a:ext cx="167182" cy="134620"/>
          </a:xfrm>
          <a:custGeom>
            <a:avLst/>
            <a:gdLst>
              <a:gd name="connsiteX0" fmla="*/ 124460 w 167182"/>
              <a:gd name="connsiteY0" fmla="*/ 134620 h 134620"/>
              <a:gd name="connsiteX1" fmla="*/ 160020 w 167182"/>
              <a:gd name="connsiteY1" fmla="*/ 22860 h 134620"/>
              <a:gd name="connsiteX2" fmla="*/ 0 w 167182"/>
              <a:gd name="connsiteY2" fmla="*/ 0 h 13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182" h="134620">
                <a:moveTo>
                  <a:pt x="124460" y="134620"/>
                </a:moveTo>
                <a:cubicBezTo>
                  <a:pt x="152611" y="89958"/>
                  <a:pt x="180763" y="45297"/>
                  <a:pt x="160020" y="22860"/>
                </a:cubicBezTo>
                <a:cubicBezTo>
                  <a:pt x="139277" y="423"/>
                  <a:pt x="69638" y="211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30809D-4118-4EE2-B427-7F7E65233AB7}"/>
              </a:ext>
            </a:extLst>
          </p:cNvPr>
          <p:cNvSpPr/>
          <p:nvPr/>
        </p:nvSpPr>
        <p:spPr>
          <a:xfrm rot="13874420">
            <a:off x="7389597" y="3460144"/>
            <a:ext cx="167182" cy="134620"/>
          </a:xfrm>
          <a:custGeom>
            <a:avLst/>
            <a:gdLst>
              <a:gd name="connsiteX0" fmla="*/ 124460 w 167182"/>
              <a:gd name="connsiteY0" fmla="*/ 134620 h 134620"/>
              <a:gd name="connsiteX1" fmla="*/ 160020 w 167182"/>
              <a:gd name="connsiteY1" fmla="*/ 22860 h 134620"/>
              <a:gd name="connsiteX2" fmla="*/ 0 w 167182"/>
              <a:gd name="connsiteY2" fmla="*/ 0 h 13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182" h="134620">
                <a:moveTo>
                  <a:pt x="124460" y="134620"/>
                </a:moveTo>
                <a:cubicBezTo>
                  <a:pt x="152611" y="89958"/>
                  <a:pt x="180763" y="45297"/>
                  <a:pt x="160020" y="22860"/>
                </a:cubicBezTo>
                <a:cubicBezTo>
                  <a:pt x="139277" y="423"/>
                  <a:pt x="69638" y="211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66089-5A20-4AA9-B387-3BB220547842}"/>
              </a:ext>
            </a:extLst>
          </p:cNvPr>
          <p:cNvSpPr txBox="1"/>
          <p:nvPr/>
        </p:nvSpPr>
        <p:spPr>
          <a:xfrm>
            <a:off x="7368368" y="4943146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Policies found half-way through the second episode</a:t>
            </a:r>
          </a:p>
        </p:txBody>
      </p:sp>
    </p:spTree>
    <p:extLst>
      <p:ext uri="{BB962C8B-B14F-4D97-AF65-F5344CB8AC3E}">
        <p14:creationId xmlns:p14="http://schemas.microsoft.com/office/powerpoint/2010/main" val="3605127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5209B-493D-49F2-A766-91649C099A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 previous example, our model started out empty and it was filled only with </a:t>
            </a:r>
            <a:r>
              <a:rPr lang="en-US" i="1" dirty="0"/>
              <a:t>exactly correct </a:t>
            </a:r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If model is </a:t>
            </a:r>
            <a:r>
              <a:rPr lang="en-US" b="1" dirty="0"/>
              <a:t>incorrect</a:t>
            </a:r>
            <a:r>
              <a:rPr lang="en-US" dirty="0"/>
              <a:t>, we can get a </a:t>
            </a:r>
            <a:r>
              <a:rPr lang="en-US" b="1" dirty="0"/>
              <a:t>suboptimal</a:t>
            </a:r>
            <a:r>
              <a:rPr lang="en-US" dirty="0"/>
              <a:t>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59584-3EA5-4BBE-B15A-374F5AE2E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45DE0E-4C7A-421D-B1ED-81B31044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73D06-FE7E-4F45-9E3B-328AC4822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Inaccurate Model</a:t>
            </a:r>
          </a:p>
        </p:txBody>
      </p:sp>
    </p:spTree>
    <p:extLst>
      <p:ext uri="{BB962C8B-B14F-4D97-AF65-F5344CB8AC3E}">
        <p14:creationId xmlns:p14="http://schemas.microsoft.com/office/powerpoint/2010/main" val="3391450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B99A8-DB16-4C6E-A382-6C713CF4F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D4B4F-0FD8-4866-838F-9AFC083B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5B209-6B01-4C89-91B5-2E306192B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Inaccurate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F2ADC-DC21-4571-BAB6-A0246D4B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26" y="1340889"/>
            <a:ext cx="6068747" cy="522024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563D32-9CB8-4611-8134-131F23823BF9}"/>
              </a:ext>
            </a:extLst>
          </p:cNvPr>
          <p:cNvSpPr/>
          <p:nvPr/>
        </p:nvSpPr>
        <p:spPr>
          <a:xfrm>
            <a:off x="4657344" y="6156960"/>
            <a:ext cx="1121664" cy="262128"/>
          </a:xfrm>
          <a:custGeom>
            <a:avLst/>
            <a:gdLst>
              <a:gd name="connsiteX0" fmla="*/ 0 w 1121664"/>
              <a:gd name="connsiteY0" fmla="*/ 262128 h 262128"/>
              <a:gd name="connsiteX1" fmla="*/ 377952 w 1121664"/>
              <a:gd name="connsiteY1" fmla="*/ 225552 h 262128"/>
              <a:gd name="connsiteX2" fmla="*/ 963168 w 1121664"/>
              <a:gd name="connsiteY2" fmla="*/ 85344 h 262128"/>
              <a:gd name="connsiteX3" fmla="*/ 1121664 w 1121664"/>
              <a:gd name="connsiteY3" fmla="*/ 0 h 2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664" h="262128">
                <a:moveTo>
                  <a:pt x="0" y="262128"/>
                </a:moveTo>
                <a:cubicBezTo>
                  <a:pt x="108712" y="258572"/>
                  <a:pt x="217424" y="255016"/>
                  <a:pt x="377952" y="225552"/>
                </a:cubicBezTo>
                <a:cubicBezTo>
                  <a:pt x="538480" y="196088"/>
                  <a:pt x="839216" y="122936"/>
                  <a:pt x="963168" y="85344"/>
                </a:cubicBezTo>
                <a:cubicBezTo>
                  <a:pt x="1087120" y="47752"/>
                  <a:pt x="1104392" y="16256"/>
                  <a:pt x="1121664" y="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30D4DE-EB60-4CF2-9709-30E00075C495}"/>
              </a:ext>
            </a:extLst>
          </p:cNvPr>
          <p:cNvSpPr/>
          <p:nvPr/>
        </p:nvSpPr>
        <p:spPr>
          <a:xfrm>
            <a:off x="5680710" y="6130385"/>
            <a:ext cx="123871" cy="129445"/>
          </a:xfrm>
          <a:custGeom>
            <a:avLst/>
            <a:gdLst>
              <a:gd name="connsiteX0" fmla="*/ 0 w 123871"/>
              <a:gd name="connsiteY0" fmla="*/ 45625 h 129445"/>
              <a:gd name="connsiteX1" fmla="*/ 120015 w 123871"/>
              <a:gd name="connsiteY1" fmla="*/ 3715 h 129445"/>
              <a:gd name="connsiteX2" fmla="*/ 95250 w 123871"/>
              <a:gd name="connsiteY2" fmla="*/ 129445 h 1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71" h="129445">
                <a:moveTo>
                  <a:pt x="0" y="45625"/>
                </a:moveTo>
                <a:cubicBezTo>
                  <a:pt x="52070" y="17685"/>
                  <a:pt x="104140" y="-10255"/>
                  <a:pt x="120015" y="3715"/>
                </a:cubicBezTo>
                <a:cubicBezTo>
                  <a:pt x="135890" y="17685"/>
                  <a:pt x="97790" y="108490"/>
                  <a:pt x="95250" y="129445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BE6A3-7DAA-4F30-BF45-AEBAA55BDA76}"/>
              </a:ext>
            </a:extLst>
          </p:cNvPr>
          <p:cNvSpPr txBox="1"/>
          <p:nvPr/>
        </p:nvSpPr>
        <p:spPr>
          <a:xfrm>
            <a:off x="2700701" y="6003589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Environment changes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after first 1000 steps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34AA2E-5601-408C-83DA-BF83C3BA3414}"/>
              </a:ext>
            </a:extLst>
          </p:cNvPr>
          <p:cNvSpPr/>
          <p:nvPr/>
        </p:nvSpPr>
        <p:spPr>
          <a:xfrm flipV="1">
            <a:off x="5684855" y="3932724"/>
            <a:ext cx="597408" cy="454956"/>
          </a:xfrm>
          <a:custGeom>
            <a:avLst/>
            <a:gdLst>
              <a:gd name="connsiteX0" fmla="*/ 0 w 1121664"/>
              <a:gd name="connsiteY0" fmla="*/ 262128 h 262128"/>
              <a:gd name="connsiteX1" fmla="*/ 377952 w 1121664"/>
              <a:gd name="connsiteY1" fmla="*/ 225552 h 262128"/>
              <a:gd name="connsiteX2" fmla="*/ 963168 w 1121664"/>
              <a:gd name="connsiteY2" fmla="*/ 85344 h 262128"/>
              <a:gd name="connsiteX3" fmla="*/ 1121664 w 1121664"/>
              <a:gd name="connsiteY3" fmla="*/ 0 h 2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664" h="262128">
                <a:moveTo>
                  <a:pt x="0" y="262128"/>
                </a:moveTo>
                <a:cubicBezTo>
                  <a:pt x="108712" y="258572"/>
                  <a:pt x="217424" y="255016"/>
                  <a:pt x="377952" y="225552"/>
                </a:cubicBezTo>
                <a:cubicBezTo>
                  <a:pt x="538480" y="196088"/>
                  <a:pt x="839216" y="122936"/>
                  <a:pt x="963168" y="85344"/>
                </a:cubicBezTo>
                <a:cubicBezTo>
                  <a:pt x="1087120" y="47752"/>
                  <a:pt x="1104392" y="16256"/>
                  <a:pt x="1121664" y="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9660E8-5CB3-4270-937F-FE38DB1D5DF3}"/>
              </a:ext>
            </a:extLst>
          </p:cNvPr>
          <p:cNvSpPr/>
          <p:nvPr/>
        </p:nvSpPr>
        <p:spPr>
          <a:xfrm rot="7728907">
            <a:off x="6220327" y="4327607"/>
            <a:ext cx="123871" cy="129445"/>
          </a:xfrm>
          <a:custGeom>
            <a:avLst/>
            <a:gdLst>
              <a:gd name="connsiteX0" fmla="*/ 0 w 123871"/>
              <a:gd name="connsiteY0" fmla="*/ 45625 h 129445"/>
              <a:gd name="connsiteX1" fmla="*/ 120015 w 123871"/>
              <a:gd name="connsiteY1" fmla="*/ 3715 h 129445"/>
              <a:gd name="connsiteX2" fmla="*/ 95250 w 123871"/>
              <a:gd name="connsiteY2" fmla="*/ 129445 h 12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71" h="129445">
                <a:moveTo>
                  <a:pt x="0" y="45625"/>
                </a:moveTo>
                <a:cubicBezTo>
                  <a:pt x="52070" y="17685"/>
                  <a:pt x="104140" y="-10255"/>
                  <a:pt x="120015" y="3715"/>
                </a:cubicBezTo>
                <a:cubicBezTo>
                  <a:pt x="135890" y="17685"/>
                  <a:pt x="97790" y="108490"/>
                  <a:pt x="95250" y="129445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B5756-B9E3-4AA7-8FB8-1DC0B46F676A}"/>
              </a:ext>
            </a:extLst>
          </p:cNvPr>
          <p:cNvSpPr txBox="1"/>
          <p:nvPr/>
        </p:nvSpPr>
        <p:spPr>
          <a:xfrm>
            <a:off x="4396130" y="3167834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Agent keeps wandering around behind barrier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49EBD-5D65-40ED-A3D5-6DB87B81DEA5}"/>
              </a:ext>
            </a:extLst>
          </p:cNvPr>
          <p:cNvSpPr txBox="1"/>
          <p:nvPr/>
        </p:nvSpPr>
        <p:spPr>
          <a:xfrm>
            <a:off x="225552" y="1545293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environment is </a:t>
            </a:r>
            <a:r>
              <a:rPr lang="en-US" b="1" dirty="0">
                <a:solidFill>
                  <a:schemeClr val="accent6"/>
                </a:solidFill>
              </a:rPr>
              <a:t>harder</a:t>
            </a:r>
          </a:p>
        </p:txBody>
      </p:sp>
    </p:spTree>
    <p:extLst>
      <p:ext uri="{BB962C8B-B14F-4D97-AF65-F5344CB8AC3E}">
        <p14:creationId xmlns:p14="http://schemas.microsoft.com/office/powerpoint/2010/main" val="355275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</p:spPr>
            <p:txBody>
              <a:bodyPr/>
              <a:lstStyle/>
              <a:p>
                <a:r>
                  <a:rPr lang="en-US" dirty="0"/>
                  <a:t>It describes a fully observable environment</a:t>
                </a:r>
              </a:p>
              <a:p>
                <a:r>
                  <a:rPr lang="en-US" dirty="0"/>
                  <a:t>It is defined by a 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978D8-FAE2-4E40-8D03-4A588B81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94" y="2547257"/>
            <a:ext cx="6624860" cy="23404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30F0F-733A-41DF-BA0E-85A8A67E7287}"/>
              </a:ext>
            </a:extLst>
          </p:cNvPr>
          <p:cNvGrpSpPr/>
          <p:nvPr/>
        </p:nvGrpSpPr>
        <p:grpSpPr>
          <a:xfrm>
            <a:off x="8608597" y="1545293"/>
            <a:ext cx="2787147" cy="850132"/>
            <a:chOff x="8412480" y="1614716"/>
            <a:chExt cx="2787147" cy="8501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5285FA1-8328-4FC7-BA95-CA862B21942D}"/>
                </a:ext>
              </a:extLst>
            </p:cNvPr>
            <p:cNvGrpSpPr/>
            <p:nvPr/>
          </p:nvGrpSpPr>
          <p:grpSpPr>
            <a:xfrm>
              <a:off x="8481801" y="1614716"/>
              <a:ext cx="2717826" cy="850132"/>
              <a:chOff x="8200393" y="1551810"/>
              <a:chExt cx="2717826" cy="85013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D10C995-BC39-4CBE-9084-E4B047BA36A2}"/>
                  </a:ext>
                </a:extLst>
              </p:cNvPr>
              <p:cNvGrpSpPr/>
              <p:nvPr/>
            </p:nvGrpSpPr>
            <p:grpSpPr>
              <a:xfrm>
                <a:off x="8200393" y="1870600"/>
                <a:ext cx="2717826" cy="531342"/>
                <a:chOff x="6760254" y="2147599"/>
                <a:chExt cx="2717826" cy="5313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48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>
                        <a:solidFill>
                          <a:schemeClr val="tx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02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/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BEE34C-CF32-4337-8D1D-86DDC7C9470A}"/>
                </a:ext>
              </a:extLst>
            </p:cNvPr>
            <p:cNvSpPr txBox="1"/>
            <p:nvPr/>
          </p:nvSpPr>
          <p:spPr>
            <a:xfrm>
              <a:off x="8412480" y="1617506"/>
              <a:ext cx="195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Goal: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0E55A9-044A-44B0-B62F-1E480F8B245B}"/>
                  </a:ext>
                </a:extLst>
              </p:cNvPr>
              <p:cNvSpPr txBox="1"/>
              <p:nvPr/>
            </p:nvSpPr>
            <p:spPr>
              <a:xfrm>
                <a:off x="2070240" y="4998037"/>
                <a:ext cx="8051519" cy="1200329"/>
              </a:xfrm>
              <a:prstGeom prst="rect">
                <a:avLst/>
              </a:prstGeom>
              <a:gradFill rotWithShape="1">
                <a:gsLst>
                  <a:gs pos="0">
                    <a:srgbClr val="D3E8F8">
                      <a:lumMod val="110000"/>
                      <a:satMod val="105000"/>
                      <a:tint val="67000"/>
                    </a:srgbClr>
                  </a:gs>
                  <a:gs pos="50000">
                    <a:srgbClr val="D3E8F8">
                      <a:lumMod val="105000"/>
                      <a:satMod val="103000"/>
                      <a:tint val="73000"/>
                    </a:srgbClr>
                  </a:gs>
                  <a:gs pos="100000">
                    <a:srgbClr val="D3E8F8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D3E8F8"/>
                </a:solidFill>
                <a:prstDash val="solid"/>
                <a:miter lim="800000"/>
              </a:ln>
              <a:effectLst>
                <a:softEdge rad="31750"/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𝒮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EB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		is a finite set of possible states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𝒜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EB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		is a finite set of possible actions in state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𝒮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𝒫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′,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EB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is a transition probability for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𝒮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ℛ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),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𝒜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ℛ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5EB8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	is the immediate reward for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p>
                      <m:sSupPr>
                        <m:ctrlP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p>
                        <m:r>
                          <a:rPr kumimoji="0" lang="en-US" sz="1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5EB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𝒮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𝒜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5EB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5EB8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0E55A9-044A-44B0-B62F-1E480F8B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40" y="4998037"/>
                <a:ext cx="8051519" cy="1200329"/>
              </a:xfrm>
              <a:prstGeom prst="rect">
                <a:avLst/>
              </a:prstGeom>
              <a:blipFill>
                <a:blip r:embed="rId8"/>
                <a:stretch>
                  <a:fillRect t="-3030" b="-6566"/>
                </a:stretch>
              </a:blipFill>
              <a:ln w="6350" cap="flat" cmpd="sng" algn="ctr">
                <a:solidFill>
                  <a:srgbClr val="D3E8F8"/>
                </a:solidFill>
                <a:prstDash val="solid"/>
                <a:miter lim="800000"/>
              </a:ln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650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0834B-E2DE-4C2F-888B-38CDF2CA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96" y="1591056"/>
            <a:ext cx="5760720" cy="49285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B99A8-DB16-4C6E-A382-6C713CF4F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5D4B4F-0FD8-4866-838F-9AFC083B7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5B209-6B01-4C89-91B5-2E306192B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Inaccurate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C49EBD-5D65-40ED-A3D5-6DB87B81DEA5}"/>
              </a:ext>
            </a:extLst>
          </p:cNvPr>
          <p:cNvSpPr txBox="1"/>
          <p:nvPr/>
        </p:nvSpPr>
        <p:spPr>
          <a:xfrm>
            <a:off x="225552" y="1545293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environment is </a:t>
            </a:r>
            <a:r>
              <a:rPr lang="en-US" b="1" dirty="0">
                <a:solidFill>
                  <a:schemeClr val="accent6"/>
                </a:solidFill>
              </a:rPr>
              <a:t>easier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14CCBC-44F0-4918-9D3E-3E8C328D72BB}"/>
              </a:ext>
            </a:extLst>
          </p:cNvPr>
          <p:cNvSpPr/>
          <p:nvPr/>
        </p:nvSpPr>
        <p:spPr>
          <a:xfrm>
            <a:off x="8774049" y="2316480"/>
            <a:ext cx="902208" cy="573024"/>
          </a:xfrm>
          <a:custGeom>
            <a:avLst/>
            <a:gdLst>
              <a:gd name="connsiteX0" fmla="*/ 902208 w 902208"/>
              <a:gd name="connsiteY0" fmla="*/ 573024 h 573024"/>
              <a:gd name="connsiteX1" fmla="*/ 573024 w 902208"/>
              <a:gd name="connsiteY1" fmla="*/ 170688 h 573024"/>
              <a:gd name="connsiteX2" fmla="*/ 0 w 902208"/>
              <a:gd name="connsiteY2" fmla="*/ 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2208" h="573024">
                <a:moveTo>
                  <a:pt x="902208" y="573024"/>
                </a:moveTo>
                <a:cubicBezTo>
                  <a:pt x="812800" y="419608"/>
                  <a:pt x="723392" y="266192"/>
                  <a:pt x="573024" y="170688"/>
                </a:cubicBezTo>
                <a:cubicBezTo>
                  <a:pt x="422656" y="75184"/>
                  <a:pt x="211328" y="37592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A5C3072-2AF5-4049-B09A-C4DC72D690BA}"/>
              </a:ext>
            </a:extLst>
          </p:cNvPr>
          <p:cNvSpPr/>
          <p:nvPr/>
        </p:nvSpPr>
        <p:spPr>
          <a:xfrm>
            <a:off x="8711450" y="2249804"/>
            <a:ext cx="169660" cy="154305"/>
          </a:xfrm>
          <a:custGeom>
            <a:avLst/>
            <a:gdLst>
              <a:gd name="connsiteX0" fmla="*/ 148705 w 169660"/>
              <a:gd name="connsiteY0" fmla="*/ 160020 h 160020"/>
              <a:gd name="connsiteX1" fmla="*/ 115 w 169660"/>
              <a:gd name="connsiteY1" fmla="*/ 66675 h 160020"/>
              <a:gd name="connsiteX2" fmla="*/ 169660 w 169660"/>
              <a:gd name="connsiteY2" fmla="*/ 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60" h="160020">
                <a:moveTo>
                  <a:pt x="148705" y="160020"/>
                </a:moveTo>
                <a:cubicBezTo>
                  <a:pt x="72663" y="126682"/>
                  <a:pt x="-3378" y="93345"/>
                  <a:pt x="115" y="66675"/>
                </a:cubicBezTo>
                <a:cubicBezTo>
                  <a:pt x="3607" y="40005"/>
                  <a:pt x="86633" y="20002"/>
                  <a:pt x="16966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82164-18F1-4740-AA50-1476D2B2C644}"/>
              </a:ext>
            </a:extLst>
          </p:cNvPr>
          <p:cNvSpPr txBox="1"/>
          <p:nvPr/>
        </p:nvSpPr>
        <p:spPr>
          <a:xfrm>
            <a:off x="9549828" y="2400746"/>
            <a:ext cx="206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is unlikely that agent will take so many exploratory actions to discover shortcut</a:t>
            </a:r>
          </a:p>
        </p:txBody>
      </p:sp>
    </p:spTree>
    <p:extLst>
      <p:ext uri="{BB962C8B-B14F-4D97-AF65-F5344CB8AC3E}">
        <p14:creationId xmlns:p14="http://schemas.microsoft.com/office/powerpoint/2010/main" val="421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E26038-08B1-486B-9BC3-EC626EF5B7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60"/>
            <a:ext cx="11228409" cy="733320"/>
          </a:xfrm>
        </p:spPr>
        <p:txBody>
          <a:bodyPr/>
          <a:lstStyle/>
          <a:p>
            <a:r>
              <a:rPr lang="en-US" dirty="0"/>
              <a:t>The general problem is a conflict between exploration/exploitation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8CE4F-7C65-4ECB-975A-FFAFB2761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387FB-2EC5-4056-B889-BAF4F8C0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E68CF-0260-4E53-9495-219B2B235F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C49848-563C-4345-9C73-A4C19C780B16}"/>
              </a:ext>
            </a:extLst>
          </p:cNvPr>
          <p:cNvSpPr/>
          <p:nvPr/>
        </p:nvSpPr>
        <p:spPr>
          <a:xfrm rot="2656836" flipV="1">
            <a:off x="4918620" y="1972317"/>
            <a:ext cx="169660" cy="154305"/>
          </a:xfrm>
          <a:custGeom>
            <a:avLst/>
            <a:gdLst>
              <a:gd name="connsiteX0" fmla="*/ 148705 w 169660"/>
              <a:gd name="connsiteY0" fmla="*/ 160020 h 160020"/>
              <a:gd name="connsiteX1" fmla="*/ 115 w 169660"/>
              <a:gd name="connsiteY1" fmla="*/ 66675 h 160020"/>
              <a:gd name="connsiteX2" fmla="*/ 169660 w 169660"/>
              <a:gd name="connsiteY2" fmla="*/ 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60" h="160020">
                <a:moveTo>
                  <a:pt x="148705" y="160020"/>
                </a:moveTo>
                <a:cubicBezTo>
                  <a:pt x="72663" y="126682"/>
                  <a:pt x="-3378" y="93345"/>
                  <a:pt x="115" y="66675"/>
                </a:cubicBezTo>
                <a:cubicBezTo>
                  <a:pt x="3607" y="40005"/>
                  <a:pt x="86633" y="20002"/>
                  <a:pt x="16966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22A25-A850-4477-88E2-F211F320CCD1}"/>
              </a:ext>
            </a:extLst>
          </p:cNvPr>
          <p:cNvSpPr txBox="1"/>
          <p:nvPr/>
        </p:nvSpPr>
        <p:spPr>
          <a:xfrm>
            <a:off x="7795827" y="2384106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Explore without compromise performance too much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0E15F-4B4C-4A5A-A283-EF86C32D2FDF}"/>
              </a:ext>
            </a:extLst>
          </p:cNvPr>
          <p:cNvSpPr/>
          <p:nvPr/>
        </p:nvSpPr>
        <p:spPr>
          <a:xfrm>
            <a:off x="4988210" y="2043211"/>
            <a:ext cx="3077429" cy="921284"/>
          </a:xfrm>
          <a:custGeom>
            <a:avLst/>
            <a:gdLst>
              <a:gd name="connsiteX0" fmla="*/ 3077429 w 3077429"/>
              <a:gd name="connsiteY0" fmla="*/ 769357 h 921284"/>
              <a:gd name="connsiteX1" fmla="*/ 1715288 w 3077429"/>
              <a:gd name="connsiteY1" fmla="*/ 863950 h 921284"/>
              <a:gd name="connsiteX2" fmla="*/ 0 w 3077429"/>
              <a:gd name="connsiteY2" fmla="*/ 0 h 92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7429" h="921284">
                <a:moveTo>
                  <a:pt x="3077429" y="769357"/>
                </a:moveTo>
                <a:cubicBezTo>
                  <a:pt x="2652811" y="880766"/>
                  <a:pt x="2228193" y="992176"/>
                  <a:pt x="1715288" y="863950"/>
                </a:cubicBezTo>
                <a:cubicBezTo>
                  <a:pt x="1202383" y="735724"/>
                  <a:pt x="283779" y="140839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F877927-FB70-4287-9853-6F20D05616AA}"/>
              </a:ext>
            </a:extLst>
          </p:cNvPr>
          <p:cNvSpPr/>
          <p:nvPr/>
        </p:nvSpPr>
        <p:spPr>
          <a:xfrm>
            <a:off x="4201160" y="1876210"/>
            <a:ext cx="5877560" cy="163099"/>
          </a:xfrm>
          <a:custGeom>
            <a:avLst/>
            <a:gdLst>
              <a:gd name="connsiteX0" fmla="*/ 0 w 5877560"/>
              <a:gd name="connsiteY0" fmla="*/ 59270 h 163099"/>
              <a:gd name="connsiteX1" fmla="*/ 238760 w 5877560"/>
              <a:gd name="connsiteY1" fmla="*/ 38950 h 163099"/>
              <a:gd name="connsiteX2" fmla="*/ 416560 w 5877560"/>
              <a:gd name="connsiteY2" fmla="*/ 89750 h 163099"/>
              <a:gd name="connsiteX3" fmla="*/ 807720 w 5877560"/>
              <a:gd name="connsiteY3" fmla="*/ 44030 h 163099"/>
              <a:gd name="connsiteX4" fmla="*/ 1330960 w 5877560"/>
              <a:gd name="connsiteY4" fmla="*/ 115150 h 163099"/>
              <a:gd name="connsiteX5" fmla="*/ 1706880 w 5877560"/>
              <a:gd name="connsiteY5" fmla="*/ 33870 h 163099"/>
              <a:gd name="connsiteX6" fmla="*/ 2275840 w 5877560"/>
              <a:gd name="connsiteY6" fmla="*/ 64350 h 163099"/>
              <a:gd name="connsiteX7" fmla="*/ 2661920 w 5877560"/>
              <a:gd name="connsiteY7" fmla="*/ 74510 h 163099"/>
              <a:gd name="connsiteX8" fmla="*/ 2844800 w 5877560"/>
              <a:gd name="connsiteY8" fmla="*/ 3390 h 163099"/>
              <a:gd name="connsiteX9" fmla="*/ 3200400 w 5877560"/>
              <a:gd name="connsiteY9" fmla="*/ 23710 h 163099"/>
              <a:gd name="connsiteX10" fmla="*/ 3459480 w 5877560"/>
              <a:gd name="connsiteY10" fmla="*/ 130390 h 163099"/>
              <a:gd name="connsiteX11" fmla="*/ 3825240 w 5877560"/>
              <a:gd name="connsiteY11" fmla="*/ 54190 h 163099"/>
              <a:gd name="connsiteX12" fmla="*/ 4114800 w 5877560"/>
              <a:gd name="connsiteY12" fmla="*/ 38950 h 163099"/>
              <a:gd name="connsiteX13" fmla="*/ 4348480 w 5877560"/>
              <a:gd name="connsiteY13" fmla="*/ 160870 h 163099"/>
              <a:gd name="connsiteX14" fmla="*/ 4719320 w 5877560"/>
              <a:gd name="connsiteY14" fmla="*/ 110070 h 163099"/>
              <a:gd name="connsiteX15" fmla="*/ 5003800 w 5877560"/>
              <a:gd name="connsiteY15" fmla="*/ 13550 h 163099"/>
              <a:gd name="connsiteX16" fmla="*/ 5232400 w 5877560"/>
              <a:gd name="connsiteY16" fmla="*/ 23710 h 163099"/>
              <a:gd name="connsiteX17" fmla="*/ 5369560 w 5877560"/>
              <a:gd name="connsiteY17" fmla="*/ 44030 h 163099"/>
              <a:gd name="connsiteX18" fmla="*/ 5486400 w 5877560"/>
              <a:gd name="connsiteY18" fmla="*/ 120230 h 163099"/>
              <a:gd name="connsiteX19" fmla="*/ 5552440 w 5877560"/>
              <a:gd name="connsiteY19" fmla="*/ 120230 h 163099"/>
              <a:gd name="connsiteX20" fmla="*/ 5694680 w 5877560"/>
              <a:gd name="connsiteY20" fmla="*/ 104990 h 163099"/>
              <a:gd name="connsiteX21" fmla="*/ 5740400 w 5877560"/>
              <a:gd name="connsiteY21" fmla="*/ 99910 h 163099"/>
              <a:gd name="connsiteX22" fmla="*/ 5877560 w 5877560"/>
              <a:gd name="connsiteY22" fmla="*/ 3390 h 1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877560" h="163099">
                <a:moveTo>
                  <a:pt x="0" y="59270"/>
                </a:moveTo>
                <a:cubicBezTo>
                  <a:pt x="84666" y="46570"/>
                  <a:pt x="169333" y="33870"/>
                  <a:pt x="238760" y="38950"/>
                </a:cubicBezTo>
                <a:cubicBezTo>
                  <a:pt x="308187" y="44030"/>
                  <a:pt x="321733" y="88903"/>
                  <a:pt x="416560" y="89750"/>
                </a:cubicBezTo>
                <a:cubicBezTo>
                  <a:pt x="511387" y="90597"/>
                  <a:pt x="655320" y="39797"/>
                  <a:pt x="807720" y="44030"/>
                </a:cubicBezTo>
                <a:cubicBezTo>
                  <a:pt x="960120" y="48263"/>
                  <a:pt x="1181100" y="116843"/>
                  <a:pt x="1330960" y="115150"/>
                </a:cubicBezTo>
                <a:cubicBezTo>
                  <a:pt x="1480820" y="113457"/>
                  <a:pt x="1549400" y="42337"/>
                  <a:pt x="1706880" y="33870"/>
                </a:cubicBezTo>
                <a:lnTo>
                  <a:pt x="2275840" y="64350"/>
                </a:lnTo>
                <a:cubicBezTo>
                  <a:pt x="2435013" y="71123"/>
                  <a:pt x="2567093" y="84670"/>
                  <a:pt x="2661920" y="74510"/>
                </a:cubicBezTo>
                <a:cubicBezTo>
                  <a:pt x="2756747" y="64350"/>
                  <a:pt x="2755053" y="11857"/>
                  <a:pt x="2844800" y="3390"/>
                </a:cubicBezTo>
                <a:cubicBezTo>
                  <a:pt x="2934547" y="-5077"/>
                  <a:pt x="3097953" y="2543"/>
                  <a:pt x="3200400" y="23710"/>
                </a:cubicBezTo>
                <a:cubicBezTo>
                  <a:pt x="3302847" y="44877"/>
                  <a:pt x="3355340" y="125310"/>
                  <a:pt x="3459480" y="130390"/>
                </a:cubicBezTo>
                <a:cubicBezTo>
                  <a:pt x="3563620" y="135470"/>
                  <a:pt x="3716020" y="69430"/>
                  <a:pt x="3825240" y="54190"/>
                </a:cubicBezTo>
                <a:cubicBezTo>
                  <a:pt x="3934460" y="38950"/>
                  <a:pt x="4027593" y="21170"/>
                  <a:pt x="4114800" y="38950"/>
                </a:cubicBezTo>
                <a:cubicBezTo>
                  <a:pt x="4202007" y="56730"/>
                  <a:pt x="4247727" y="149017"/>
                  <a:pt x="4348480" y="160870"/>
                </a:cubicBezTo>
                <a:cubicBezTo>
                  <a:pt x="4449233" y="172723"/>
                  <a:pt x="4610100" y="134623"/>
                  <a:pt x="4719320" y="110070"/>
                </a:cubicBezTo>
                <a:cubicBezTo>
                  <a:pt x="4828540" y="85517"/>
                  <a:pt x="4918287" y="27943"/>
                  <a:pt x="5003800" y="13550"/>
                </a:cubicBezTo>
                <a:cubicBezTo>
                  <a:pt x="5089313" y="-843"/>
                  <a:pt x="5171440" y="18630"/>
                  <a:pt x="5232400" y="23710"/>
                </a:cubicBezTo>
                <a:cubicBezTo>
                  <a:pt x="5293360" y="28790"/>
                  <a:pt x="5327227" y="27943"/>
                  <a:pt x="5369560" y="44030"/>
                </a:cubicBezTo>
                <a:cubicBezTo>
                  <a:pt x="5411893" y="60117"/>
                  <a:pt x="5455920" y="107530"/>
                  <a:pt x="5486400" y="120230"/>
                </a:cubicBezTo>
                <a:cubicBezTo>
                  <a:pt x="5516880" y="132930"/>
                  <a:pt x="5517727" y="122770"/>
                  <a:pt x="5552440" y="120230"/>
                </a:cubicBezTo>
                <a:cubicBezTo>
                  <a:pt x="5587153" y="117690"/>
                  <a:pt x="5694680" y="104990"/>
                  <a:pt x="5694680" y="104990"/>
                </a:cubicBezTo>
                <a:cubicBezTo>
                  <a:pt x="5726007" y="101603"/>
                  <a:pt x="5709920" y="116843"/>
                  <a:pt x="5740400" y="99910"/>
                </a:cubicBezTo>
                <a:cubicBezTo>
                  <a:pt x="5770880" y="82977"/>
                  <a:pt x="5824220" y="43183"/>
                  <a:pt x="5877560" y="339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437FF4-0CFC-49CD-9A39-16D6D8201C27}"/>
              </a:ext>
            </a:extLst>
          </p:cNvPr>
          <p:cNvSpPr txBox="1">
            <a:spLocks/>
          </p:cNvSpPr>
          <p:nvPr/>
        </p:nvSpPr>
        <p:spPr>
          <a:xfrm>
            <a:off x="166777" y="2085075"/>
            <a:ext cx="11022863" cy="3127005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As in early exploitation/exploration conflict, there probably is no solution that is both perfect and practical, but simple heuristics are often effective.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6ABAD5-7050-4862-9F1B-588F30DAEF09}"/>
              </a:ext>
            </a:extLst>
          </p:cNvPr>
          <p:cNvSpPr txBox="1">
            <a:spLocks/>
          </p:cNvSpPr>
          <p:nvPr/>
        </p:nvSpPr>
        <p:spPr>
          <a:xfrm>
            <a:off x="166777" y="5229599"/>
            <a:ext cx="551774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Sutton and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Barto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, Reinforcement Learning: an Introduction, 2</a:t>
            </a:r>
            <a:r>
              <a:rPr lang="en-US" sz="1400" i="1" baseline="30000" dirty="0">
                <a:solidFill>
                  <a:schemeClr val="bg2">
                    <a:lumMod val="50000"/>
                  </a:schemeClr>
                </a:solidFill>
              </a:rPr>
              <a:t>nd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edition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66F41F93-7174-4E2E-9912-026A7436A6C4}"/>
              </a:ext>
            </a:extLst>
          </p:cNvPr>
          <p:cNvSpPr/>
          <p:nvPr/>
        </p:nvSpPr>
        <p:spPr>
          <a:xfrm>
            <a:off x="46050" y="1538957"/>
            <a:ext cx="411149" cy="3960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A37DAC-19A8-4665-B5DD-949AAA052192}"/>
              </a:ext>
            </a:extLst>
          </p:cNvPr>
          <p:cNvSpPr/>
          <p:nvPr/>
        </p:nvSpPr>
        <p:spPr>
          <a:xfrm rot="8213223" flipV="1">
            <a:off x="9324160" y="4842387"/>
            <a:ext cx="169660" cy="154305"/>
          </a:xfrm>
          <a:custGeom>
            <a:avLst/>
            <a:gdLst>
              <a:gd name="connsiteX0" fmla="*/ 148705 w 169660"/>
              <a:gd name="connsiteY0" fmla="*/ 160020 h 160020"/>
              <a:gd name="connsiteX1" fmla="*/ 115 w 169660"/>
              <a:gd name="connsiteY1" fmla="*/ 66675 h 160020"/>
              <a:gd name="connsiteX2" fmla="*/ 169660 w 169660"/>
              <a:gd name="connsiteY2" fmla="*/ 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60" h="160020">
                <a:moveTo>
                  <a:pt x="148705" y="160020"/>
                </a:moveTo>
                <a:cubicBezTo>
                  <a:pt x="72663" y="126682"/>
                  <a:pt x="-3378" y="93345"/>
                  <a:pt x="115" y="66675"/>
                </a:cubicBezTo>
                <a:cubicBezTo>
                  <a:pt x="3607" y="40005"/>
                  <a:pt x="86633" y="20002"/>
                  <a:pt x="16966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FA2A4-5C9A-4700-8790-83D027DB937E}"/>
              </a:ext>
            </a:extLst>
          </p:cNvPr>
          <p:cNvSpPr txBox="1"/>
          <p:nvPr/>
        </p:nvSpPr>
        <p:spPr>
          <a:xfrm>
            <a:off x="5678208" y="5186707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Often called “curiosity”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in literature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884A80-586D-4006-A977-3D5060041E6F}"/>
              </a:ext>
            </a:extLst>
          </p:cNvPr>
          <p:cNvSpPr/>
          <p:nvPr/>
        </p:nvSpPr>
        <p:spPr>
          <a:xfrm flipH="1">
            <a:off x="7554967" y="4911775"/>
            <a:ext cx="1860331" cy="921284"/>
          </a:xfrm>
          <a:custGeom>
            <a:avLst/>
            <a:gdLst>
              <a:gd name="connsiteX0" fmla="*/ 3077429 w 3077429"/>
              <a:gd name="connsiteY0" fmla="*/ 769357 h 921284"/>
              <a:gd name="connsiteX1" fmla="*/ 1715288 w 3077429"/>
              <a:gd name="connsiteY1" fmla="*/ 863950 h 921284"/>
              <a:gd name="connsiteX2" fmla="*/ 0 w 3077429"/>
              <a:gd name="connsiteY2" fmla="*/ 0 h 92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7429" h="921284">
                <a:moveTo>
                  <a:pt x="3077429" y="769357"/>
                </a:moveTo>
                <a:cubicBezTo>
                  <a:pt x="2652811" y="880766"/>
                  <a:pt x="2228193" y="992176"/>
                  <a:pt x="1715288" y="863950"/>
                </a:cubicBezTo>
                <a:cubicBezTo>
                  <a:pt x="1202383" y="735724"/>
                  <a:pt x="283779" y="140839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1DB15A-A06A-4483-BD5B-A5F94DBDF143}"/>
              </a:ext>
            </a:extLst>
          </p:cNvPr>
          <p:cNvSpPr/>
          <p:nvPr/>
        </p:nvSpPr>
        <p:spPr>
          <a:xfrm flipV="1">
            <a:off x="7851228" y="4621402"/>
            <a:ext cx="2705362" cy="83027"/>
          </a:xfrm>
          <a:custGeom>
            <a:avLst/>
            <a:gdLst>
              <a:gd name="connsiteX0" fmla="*/ 0 w 5877560"/>
              <a:gd name="connsiteY0" fmla="*/ 59270 h 163099"/>
              <a:gd name="connsiteX1" fmla="*/ 238760 w 5877560"/>
              <a:gd name="connsiteY1" fmla="*/ 38950 h 163099"/>
              <a:gd name="connsiteX2" fmla="*/ 416560 w 5877560"/>
              <a:gd name="connsiteY2" fmla="*/ 89750 h 163099"/>
              <a:gd name="connsiteX3" fmla="*/ 807720 w 5877560"/>
              <a:gd name="connsiteY3" fmla="*/ 44030 h 163099"/>
              <a:gd name="connsiteX4" fmla="*/ 1330960 w 5877560"/>
              <a:gd name="connsiteY4" fmla="*/ 115150 h 163099"/>
              <a:gd name="connsiteX5" fmla="*/ 1706880 w 5877560"/>
              <a:gd name="connsiteY5" fmla="*/ 33870 h 163099"/>
              <a:gd name="connsiteX6" fmla="*/ 2275840 w 5877560"/>
              <a:gd name="connsiteY6" fmla="*/ 64350 h 163099"/>
              <a:gd name="connsiteX7" fmla="*/ 2661920 w 5877560"/>
              <a:gd name="connsiteY7" fmla="*/ 74510 h 163099"/>
              <a:gd name="connsiteX8" fmla="*/ 2844800 w 5877560"/>
              <a:gd name="connsiteY8" fmla="*/ 3390 h 163099"/>
              <a:gd name="connsiteX9" fmla="*/ 3200400 w 5877560"/>
              <a:gd name="connsiteY9" fmla="*/ 23710 h 163099"/>
              <a:gd name="connsiteX10" fmla="*/ 3459480 w 5877560"/>
              <a:gd name="connsiteY10" fmla="*/ 130390 h 163099"/>
              <a:gd name="connsiteX11" fmla="*/ 3825240 w 5877560"/>
              <a:gd name="connsiteY11" fmla="*/ 54190 h 163099"/>
              <a:gd name="connsiteX12" fmla="*/ 4114800 w 5877560"/>
              <a:gd name="connsiteY12" fmla="*/ 38950 h 163099"/>
              <a:gd name="connsiteX13" fmla="*/ 4348480 w 5877560"/>
              <a:gd name="connsiteY13" fmla="*/ 160870 h 163099"/>
              <a:gd name="connsiteX14" fmla="*/ 4719320 w 5877560"/>
              <a:gd name="connsiteY14" fmla="*/ 110070 h 163099"/>
              <a:gd name="connsiteX15" fmla="*/ 5003800 w 5877560"/>
              <a:gd name="connsiteY15" fmla="*/ 13550 h 163099"/>
              <a:gd name="connsiteX16" fmla="*/ 5232400 w 5877560"/>
              <a:gd name="connsiteY16" fmla="*/ 23710 h 163099"/>
              <a:gd name="connsiteX17" fmla="*/ 5369560 w 5877560"/>
              <a:gd name="connsiteY17" fmla="*/ 44030 h 163099"/>
              <a:gd name="connsiteX18" fmla="*/ 5486400 w 5877560"/>
              <a:gd name="connsiteY18" fmla="*/ 120230 h 163099"/>
              <a:gd name="connsiteX19" fmla="*/ 5552440 w 5877560"/>
              <a:gd name="connsiteY19" fmla="*/ 120230 h 163099"/>
              <a:gd name="connsiteX20" fmla="*/ 5694680 w 5877560"/>
              <a:gd name="connsiteY20" fmla="*/ 104990 h 163099"/>
              <a:gd name="connsiteX21" fmla="*/ 5740400 w 5877560"/>
              <a:gd name="connsiteY21" fmla="*/ 99910 h 163099"/>
              <a:gd name="connsiteX22" fmla="*/ 5877560 w 5877560"/>
              <a:gd name="connsiteY22" fmla="*/ 3390 h 16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877560" h="163099">
                <a:moveTo>
                  <a:pt x="0" y="59270"/>
                </a:moveTo>
                <a:cubicBezTo>
                  <a:pt x="84666" y="46570"/>
                  <a:pt x="169333" y="33870"/>
                  <a:pt x="238760" y="38950"/>
                </a:cubicBezTo>
                <a:cubicBezTo>
                  <a:pt x="308187" y="44030"/>
                  <a:pt x="321733" y="88903"/>
                  <a:pt x="416560" y="89750"/>
                </a:cubicBezTo>
                <a:cubicBezTo>
                  <a:pt x="511387" y="90597"/>
                  <a:pt x="655320" y="39797"/>
                  <a:pt x="807720" y="44030"/>
                </a:cubicBezTo>
                <a:cubicBezTo>
                  <a:pt x="960120" y="48263"/>
                  <a:pt x="1181100" y="116843"/>
                  <a:pt x="1330960" y="115150"/>
                </a:cubicBezTo>
                <a:cubicBezTo>
                  <a:pt x="1480820" y="113457"/>
                  <a:pt x="1549400" y="42337"/>
                  <a:pt x="1706880" y="33870"/>
                </a:cubicBezTo>
                <a:lnTo>
                  <a:pt x="2275840" y="64350"/>
                </a:lnTo>
                <a:cubicBezTo>
                  <a:pt x="2435013" y="71123"/>
                  <a:pt x="2567093" y="84670"/>
                  <a:pt x="2661920" y="74510"/>
                </a:cubicBezTo>
                <a:cubicBezTo>
                  <a:pt x="2756747" y="64350"/>
                  <a:pt x="2755053" y="11857"/>
                  <a:pt x="2844800" y="3390"/>
                </a:cubicBezTo>
                <a:cubicBezTo>
                  <a:pt x="2934547" y="-5077"/>
                  <a:pt x="3097953" y="2543"/>
                  <a:pt x="3200400" y="23710"/>
                </a:cubicBezTo>
                <a:cubicBezTo>
                  <a:pt x="3302847" y="44877"/>
                  <a:pt x="3355340" y="125310"/>
                  <a:pt x="3459480" y="130390"/>
                </a:cubicBezTo>
                <a:cubicBezTo>
                  <a:pt x="3563620" y="135470"/>
                  <a:pt x="3716020" y="69430"/>
                  <a:pt x="3825240" y="54190"/>
                </a:cubicBezTo>
                <a:cubicBezTo>
                  <a:pt x="3934460" y="38950"/>
                  <a:pt x="4027593" y="21170"/>
                  <a:pt x="4114800" y="38950"/>
                </a:cubicBezTo>
                <a:cubicBezTo>
                  <a:pt x="4202007" y="56730"/>
                  <a:pt x="4247727" y="149017"/>
                  <a:pt x="4348480" y="160870"/>
                </a:cubicBezTo>
                <a:cubicBezTo>
                  <a:pt x="4449233" y="172723"/>
                  <a:pt x="4610100" y="134623"/>
                  <a:pt x="4719320" y="110070"/>
                </a:cubicBezTo>
                <a:cubicBezTo>
                  <a:pt x="4828540" y="85517"/>
                  <a:pt x="4918287" y="27943"/>
                  <a:pt x="5003800" y="13550"/>
                </a:cubicBezTo>
                <a:cubicBezTo>
                  <a:pt x="5089313" y="-843"/>
                  <a:pt x="5171440" y="18630"/>
                  <a:pt x="5232400" y="23710"/>
                </a:cubicBezTo>
                <a:cubicBezTo>
                  <a:pt x="5293360" y="28790"/>
                  <a:pt x="5327227" y="27943"/>
                  <a:pt x="5369560" y="44030"/>
                </a:cubicBezTo>
                <a:cubicBezTo>
                  <a:pt x="5411893" y="60117"/>
                  <a:pt x="5455920" y="107530"/>
                  <a:pt x="5486400" y="120230"/>
                </a:cubicBezTo>
                <a:cubicBezTo>
                  <a:pt x="5516880" y="132930"/>
                  <a:pt x="5517727" y="122770"/>
                  <a:pt x="5552440" y="120230"/>
                </a:cubicBezTo>
                <a:cubicBezTo>
                  <a:pt x="5587153" y="117690"/>
                  <a:pt x="5694680" y="104990"/>
                  <a:pt x="5694680" y="104990"/>
                </a:cubicBezTo>
                <a:cubicBezTo>
                  <a:pt x="5726007" y="101603"/>
                  <a:pt x="5709920" y="116843"/>
                  <a:pt x="5740400" y="99910"/>
                </a:cubicBezTo>
                <a:cubicBezTo>
                  <a:pt x="5770880" y="82977"/>
                  <a:pt x="5824220" y="43183"/>
                  <a:pt x="5877560" y="339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 animBg="1"/>
      <p:bldP spid="12" grpId="0"/>
      <p:bldP spid="13" grpId="0"/>
      <p:bldP spid="15" grpId="0" animBg="1"/>
      <p:bldP spid="16" grpId="0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D9EA-54F4-487B-8764-B51484EB3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Dyna-Q+ uses one of such heuristic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Agent keeps track for each state-action pair of how many time steps have elapsed since the pair was last tried in a real interaction with the environment</a:t>
            </a:r>
          </a:p>
          <a:p>
            <a:endParaRPr lang="en-US" dirty="0"/>
          </a:p>
          <a:p>
            <a:r>
              <a:rPr lang="en-US" dirty="0"/>
              <a:t>The more time has elapsed, the greater (we presume) the chance that the environment has changed its dynamics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9105F-6EF9-411A-9DE7-1A7723278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95796-0046-49DD-AFAE-86CABD15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509D-66A8-4B7B-83C6-EAECEE8AE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A3CD5F-CB23-45FC-BBB0-FED7C492AC77}"/>
                  </a:ext>
                </a:extLst>
              </p:cNvPr>
              <p:cNvSpPr/>
              <p:nvPr/>
            </p:nvSpPr>
            <p:spPr>
              <a:xfrm>
                <a:off x="3910516" y="22991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A3CD5F-CB23-45FC-BBB0-FED7C492A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16" y="2299106"/>
                <a:ext cx="561253" cy="51710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2A4BE3-C840-42A3-A4D7-569DC5EFD02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471769" y="2557661"/>
            <a:ext cx="1293666" cy="111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BB84847-52FC-4107-BBAF-342242535157}"/>
              </a:ext>
            </a:extLst>
          </p:cNvPr>
          <p:cNvSpPr/>
          <p:nvPr/>
        </p:nvSpPr>
        <p:spPr>
          <a:xfrm>
            <a:off x="5765435" y="24984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AC2315-5314-4DB7-ACC6-E5B7F8FA8DC1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5918116" y="2568833"/>
            <a:ext cx="1361501" cy="85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AEF84A-8A73-4AF4-907B-E3EC86FD29F7}"/>
                  </a:ext>
                </a:extLst>
              </p:cNvPr>
              <p:cNvSpPr/>
              <p:nvPr/>
            </p:nvSpPr>
            <p:spPr>
              <a:xfrm>
                <a:off x="7279617" y="2318781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AEF84A-8A73-4AF4-907B-E3EC86FD2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617" y="2318781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A78C3-548B-4A0C-B824-3F28F2DBC815}"/>
                  </a:ext>
                </a:extLst>
              </p:cNvPr>
              <p:cNvSpPr/>
              <p:nvPr/>
            </p:nvSpPr>
            <p:spPr>
              <a:xfrm>
                <a:off x="5740130" y="2651224"/>
                <a:ext cx="271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A78C3-548B-4A0C-B824-3F28F2DBC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30" y="2651224"/>
                <a:ext cx="271125" cy="369332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4451E4-774C-42EF-9DC0-03CD1BAE7837}"/>
                  </a:ext>
                </a:extLst>
              </p:cNvPr>
              <p:cNvSpPr/>
              <p:nvPr/>
            </p:nvSpPr>
            <p:spPr>
              <a:xfrm>
                <a:off x="6175060" y="2188328"/>
                <a:ext cx="271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4451E4-774C-42EF-9DC0-03CD1BAE7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60" y="2188328"/>
                <a:ext cx="271125" cy="369332"/>
              </a:xfrm>
              <a:prstGeom prst="rect">
                <a:avLst/>
              </a:prstGeom>
              <a:blipFill>
                <a:blip r:embed="rId5"/>
                <a:stretch>
                  <a:fillRect l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97988E-6164-4439-950D-DCEEB40E8D65}"/>
                  </a:ext>
                </a:extLst>
              </p:cNvPr>
              <p:cNvSpPr/>
              <p:nvPr/>
            </p:nvSpPr>
            <p:spPr>
              <a:xfrm>
                <a:off x="6341929" y="2191631"/>
                <a:ext cx="707108" cy="373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rad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97988E-6164-4439-950D-DCEEB40E8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29" y="2191631"/>
                <a:ext cx="707108" cy="373500"/>
              </a:xfrm>
              <a:prstGeom prst="rect">
                <a:avLst/>
              </a:prstGeom>
              <a:blipFill>
                <a:blip r:embed="rId6"/>
                <a:stretch>
                  <a:fillRect l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CC3D06-3CEB-4BF1-A154-D9E7AFD86EDE}"/>
              </a:ext>
            </a:extLst>
          </p:cNvPr>
          <p:cNvSpPr/>
          <p:nvPr/>
        </p:nvSpPr>
        <p:spPr>
          <a:xfrm>
            <a:off x="6968490" y="2587590"/>
            <a:ext cx="1592580" cy="792480"/>
          </a:xfrm>
          <a:custGeom>
            <a:avLst/>
            <a:gdLst>
              <a:gd name="connsiteX0" fmla="*/ 1592580 w 1592580"/>
              <a:gd name="connsiteY0" fmla="*/ 792480 h 792480"/>
              <a:gd name="connsiteX1" fmla="*/ 525780 w 1592580"/>
              <a:gd name="connsiteY1" fmla="*/ 563880 h 792480"/>
              <a:gd name="connsiteX2" fmla="*/ 0 w 1592580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2580" h="792480">
                <a:moveTo>
                  <a:pt x="1592580" y="792480"/>
                </a:moveTo>
                <a:cubicBezTo>
                  <a:pt x="1191895" y="744220"/>
                  <a:pt x="791210" y="695960"/>
                  <a:pt x="525780" y="563880"/>
                </a:cubicBezTo>
                <a:cubicBezTo>
                  <a:pt x="260350" y="431800"/>
                  <a:pt x="95250" y="69850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532C2E-A2E7-4D0C-8A36-7E01870BAF2E}"/>
              </a:ext>
            </a:extLst>
          </p:cNvPr>
          <p:cNvSpPr/>
          <p:nvPr/>
        </p:nvSpPr>
        <p:spPr>
          <a:xfrm rot="3567041" flipV="1">
            <a:off x="6904254" y="2529805"/>
            <a:ext cx="169660" cy="154305"/>
          </a:xfrm>
          <a:custGeom>
            <a:avLst/>
            <a:gdLst>
              <a:gd name="connsiteX0" fmla="*/ 148705 w 169660"/>
              <a:gd name="connsiteY0" fmla="*/ 160020 h 160020"/>
              <a:gd name="connsiteX1" fmla="*/ 115 w 169660"/>
              <a:gd name="connsiteY1" fmla="*/ 66675 h 160020"/>
              <a:gd name="connsiteX2" fmla="*/ 169660 w 169660"/>
              <a:gd name="connsiteY2" fmla="*/ 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60" h="160020">
                <a:moveTo>
                  <a:pt x="148705" y="160020"/>
                </a:moveTo>
                <a:cubicBezTo>
                  <a:pt x="72663" y="126682"/>
                  <a:pt x="-3378" y="93345"/>
                  <a:pt x="115" y="66675"/>
                </a:cubicBezTo>
                <a:cubicBezTo>
                  <a:pt x="3607" y="40005"/>
                  <a:pt x="86633" y="20002"/>
                  <a:pt x="16966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03D3D-C717-4385-BA53-4AC6DDC84BF1}"/>
              </a:ext>
            </a:extLst>
          </p:cNvPr>
          <p:cNvSpPr/>
          <p:nvPr/>
        </p:nvSpPr>
        <p:spPr>
          <a:xfrm>
            <a:off x="6803245" y="2297948"/>
            <a:ext cx="184295" cy="176460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08CCA4-6424-41E0-8E33-42CBFE099F23}"/>
              </a:ext>
            </a:extLst>
          </p:cNvPr>
          <p:cNvSpPr txBox="1"/>
          <p:nvPr/>
        </p:nvSpPr>
        <p:spPr>
          <a:xfrm>
            <a:off x="8561070" y="2983830"/>
            <a:ext cx="2060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# of time steps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since transition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has been last tried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1EC412-3391-4686-B535-4E7DB8CEA4A9}"/>
              </a:ext>
            </a:extLst>
          </p:cNvPr>
          <p:cNvSpPr/>
          <p:nvPr/>
        </p:nvSpPr>
        <p:spPr>
          <a:xfrm>
            <a:off x="6378842" y="2187929"/>
            <a:ext cx="719803" cy="319071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83ECECE-2E40-4D68-A7E5-E9B852560259}"/>
              </a:ext>
            </a:extLst>
          </p:cNvPr>
          <p:cNvSpPr/>
          <p:nvPr/>
        </p:nvSpPr>
        <p:spPr>
          <a:xfrm rot="8282535">
            <a:off x="7040662" y="1451042"/>
            <a:ext cx="1669976" cy="626015"/>
          </a:xfrm>
          <a:custGeom>
            <a:avLst/>
            <a:gdLst>
              <a:gd name="connsiteX0" fmla="*/ 1592580 w 1592580"/>
              <a:gd name="connsiteY0" fmla="*/ 792480 h 792480"/>
              <a:gd name="connsiteX1" fmla="*/ 525780 w 1592580"/>
              <a:gd name="connsiteY1" fmla="*/ 563880 h 792480"/>
              <a:gd name="connsiteX2" fmla="*/ 0 w 1592580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2580" h="792480">
                <a:moveTo>
                  <a:pt x="1592580" y="792480"/>
                </a:moveTo>
                <a:cubicBezTo>
                  <a:pt x="1191895" y="744220"/>
                  <a:pt x="791210" y="695960"/>
                  <a:pt x="525780" y="563880"/>
                </a:cubicBezTo>
                <a:cubicBezTo>
                  <a:pt x="260350" y="431800"/>
                  <a:pt x="95250" y="69850"/>
                  <a:pt x="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2A38590-2226-4A1C-8013-AE421BE4E03B}"/>
              </a:ext>
            </a:extLst>
          </p:cNvPr>
          <p:cNvSpPr/>
          <p:nvPr/>
        </p:nvSpPr>
        <p:spPr>
          <a:xfrm rot="19944841" flipV="1">
            <a:off x="6958864" y="2006814"/>
            <a:ext cx="169660" cy="154305"/>
          </a:xfrm>
          <a:custGeom>
            <a:avLst/>
            <a:gdLst>
              <a:gd name="connsiteX0" fmla="*/ 148705 w 169660"/>
              <a:gd name="connsiteY0" fmla="*/ 160020 h 160020"/>
              <a:gd name="connsiteX1" fmla="*/ 115 w 169660"/>
              <a:gd name="connsiteY1" fmla="*/ 66675 h 160020"/>
              <a:gd name="connsiteX2" fmla="*/ 169660 w 169660"/>
              <a:gd name="connsiteY2" fmla="*/ 0 h 16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60" h="160020">
                <a:moveTo>
                  <a:pt x="148705" y="160020"/>
                </a:moveTo>
                <a:cubicBezTo>
                  <a:pt x="72663" y="126682"/>
                  <a:pt x="-3378" y="93345"/>
                  <a:pt x="115" y="66675"/>
                </a:cubicBezTo>
                <a:cubicBezTo>
                  <a:pt x="3607" y="40005"/>
                  <a:pt x="86633" y="20002"/>
                  <a:pt x="16966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1573A-9231-4EC1-BFFF-90667D6AF5FB}"/>
              </a:ext>
            </a:extLst>
          </p:cNvPr>
          <p:cNvSpPr txBox="1"/>
          <p:nvPr/>
        </p:nvSpPr>
        <p:spPr>
          <a:xfrm>
            <a:off x="8705851" y="1064660"/>
            <a:ext cx="2340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Bonus reward, encouraging exploration</a:t>
            </a:r>
          </a:p>
        </p:txBody>
      </p:sp>
    </p:spTree>
    <p:extLst>
      <p:ext uri="{BB962C8B-B14F-4D97-AF65-F5344CB8AC3E}">
        <p14:creationId xmlns:p14="http://schemas.microsoft.com/office/powerpoint/2010/main" val="361386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/>
      <p:bldP spid="3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D9EA-54F4-487B-8764-B51484EB3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>
            <a:normAutofit/>
          </a:bodyPr>
          <a:lstStyle/>
          <a:p>
            <a:r>
              <a:rPr lang="en-US" sz="2600" dirty="0"/>
              <a:t>Dyna-Q+ uses one of such heuristic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Dyna was changed in two other ways as well:</a:t>
            </a:r>
          </a:p>
          <a:p>
            <a:pPr lvl="1"/>
            <a:r>
              <a:rPr lang="en-US" dirty="0"/>
              <a:t>Actions that have never been tried before were allowed in planning step</a:t>
            </a:r>
          </a:p>
          <a:p>
            <a:pPr lvl="1"/>
            <a:r>
              <a:rPr lang="en-US" dirty="0"/>
              <a:t>It’s initial model was that they would lead back to the same state with a reward of zero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9105F-6EF9-411A-9DE7-1A7723278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895796-0046-49DD-AFAE-86CABD15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509D-66A8-4B7B-83C6-EAECEE8AE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A3CD5F-CB23-45FC-BBB0-FED7C492AC77}"/>
                  </a:ext>
                </a:extLst>
              </p:cNvPr>
              <p:cNvSpPr/>
              <p:nvPr/>
            </p:nvSpPr>
            <p:spPr>
              <a:xfrm>
                <a:off x="3910516" y="22991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A3CD5F-CB23-45FC-BBB0-FED7C492A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16" y="2299106"/>
                <a:ext cx="561253" cy="51710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2A4BE3-C840-42A3-A4D7-569DC5EFD02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471769" y="2557661"/>
            <a:ext cx="1293666" cy="1117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BB84847-52FC-4107-BBAF-342242535157}"/>
              </a:ext>
            </a:extLst>
          </p:cNvPr>
          <p:cNvSpPr/>
          <p:nvPr/>
        </p:nvSpPr>
        <p:spPr>
          <a:xfrm>
            <a:off x="5765435" y="24984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AC2315-5314-4DB7-ACC6-E5B7F8FA8DC1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5918116" y="2568833"/>
            <a:ext cx="1361501" cy="85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AEF84A-8A73-4AF4-907B-E3EC86FD29F7}"/>
                  </a:ext>
                </a:extLst>
              </p:cNvPr>
              <p:cNvSpPr/>
              <p:nvPr/>
            </p:nvSpPr>
            <p:spPr>
              <a:xfrm>
                <a:off x="7279617" y="2318781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AEF84A-8A73-4AF4-907B-E3EC86FD2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617" y="2318781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A78C3-548B-4A0C-B824-3F28F2DBC815}"/>
                  </a:ext>
                </a:extLst>
              </p:cNvPr>
              <p:cNvSpPr/>
              <p:nvPr/>
            </p:nvSpPr>
            <p:spPr>
              <a:xfrm>
                <a:off x="5740130" y="2651224"/>
                <a:ext cx="271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5A78C3-548B-4A0C-B824-3F28F2DBC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30" y="2651224"/>
                <a:ext cx="271125" cy="369332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4451E4-774C-42EF-9DC0-03CD1BAE7837}"/>
                  </a:ext>
                </a:extLst>
              </p:cNvPr>
              <p:cNvSpPr/>
              <p:nvPr/>
            </p:nvSpPr>
            <p:spPr>
              <a:xfrm>
                <a:off x="6175060" y="2188328"/>
                <a:ext cx="271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4451E4-774C-42EF-9DC0-03CD1BAE7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060" y="2188328"/>
                <a:ext cx="271125" cy="369332"/>
              </a:xfrm>
              <a:prstGeom prst="rect">
                <a:avLst/>
              </a:prstGeom>
              <a:blipFill>
                <a:blip r:embed="rId5"/>
                <a:stretch>
                  <a:fillRect l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97988E-6164-4439-950D-DCEEB40E8D65}"/>
                  </a:ext>
                </a:extLst>
              </p:cNvPr>
              <p:cNvSpPr/>
              <p:nvPr/>
            </p:nvSpPr>
            <p:spPr>
              <a:xfrm>
                <a:off x="6341929" y="2191631"/>
                <a:ext cx="707108" cy="373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</m:rad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97988E-6164-4439-950D-DCEEB40E8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29" y="2191631"/>
                <a:ext cx="707108" cy="373500"/>
              </a:xfrm>
              <a:prstGeom prst="rect">
                <a:avLst/>
              </a:prstGeom>
              <a:blipFill>
                <a:blip r:embed="rId6"/>
                <a:stretch>
                  <a:fillRect l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C0F1564-8B24-4225-A5D1-43160E5447F6}"/>
              </a:ext>
            </a:extLst>
          </p:cNvPr>
          <p:cNvSpPr txBox="1"/>
          <p:nvPr/>
        </p:nvSpPr>
        <p:spPr>
          <a:xfrm>
            <a:off x="8046720" y="3478943"/>
            <a:ext cx="1523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Important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for next </a:t>
            </a:r>
            <a:b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exercise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A5AB47-5F62-471F-AE4F-A3F0CB08455D}"/>
              </a:ext>
            </a:extLst>
          </p:cNvPr>
          <p:cNvSpPr/>
          <p:nvPr/>
        </p:nvSpPr>
        <p:spPr>
          <a:xfrm>
            <a:off x="6977459" y="3952240"/>
            <a:ext cx="1069261" cy="682204"/>
          </a:xfrm>
          <a:custGeom>
            <a:avLst/>
            <a:gdLst>
              <a:gd name="connsiteX0" fmla="*/ 1069261 w 1069261"/>
              <a:gd name="connsiteY0" fmla="*/ 0 h 682204"/>
              <a:gd name="connsiteX1" fmla="*/ 540941 w 1069261"/>
              <a:gd name="connsiteY1" fmla="*/ 508000 h 682204"/>
              <a:gd name="connsiteX2" fmla="*/ 12621 w 1069261"/>
              <a:gd name="connsiteY2" fmla="*/ 579120 h 682204"/>
              <a:gd name="connsiteX3" fmla="*/ 165021 w 1069261"/>
              <a:gd name="connsiteY3" fmla="*/ 477520 h 682204"/>
              <a:gd name="connsiteX4" fmla="*/ 165021 w 1069261"/>
              <a:gd name="connsiteY4" fmla="*/ 680720 h 682204"/>
              <a:gd name="connsiteX5" fmla="*/ 22781 w 1069261"/>
              <a:gd name="connsiteY5" fmla="*/ 568960 h 68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261" h="682204">
                <a:moveTo>
                  <a:pt x="1069261" y="0"/>
                </a:moveTo>
                <a:cubicBezTo>
                  <a:pt x="893154" y="205740"/>
                  <a:pt x="717048" y="411480"/>
                  <a:pt x="540941" y="508000"/>
                </a:cubicBezTo>
                <a:cubicBezTo>
                  <a:pt x="364834" y="604520"/>
                  <a:pt x="75274" y="584200"/>
                  <a:pt x="12621" y="579120"/>
                </a:cubicBezTo>
                <a:cubicBezTo>
                  <a:pt x="-50032" y="574040"/>
                  <a:pt x="139621" y="460587"/>
                  <a:pt x="165021" y="477520"/>
                </a:cubicBezTo>
                <a:cubicBezTo>
                  <a:pt x="190421" y="494453"/>
                  <a:pt x="188728" y="665480"/>
                  <a:pt x="165021" y="680720"/>
                </a:cubicBezTo>
                <a:cubicBezTo>
                  <a:pt x="141314" y="695960"/>
                  <a:pt x="-46646" y="589280"/>
                  <a:pt x="22781" y="56896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2F1144-6F8C-425B-9264-7E68CC6A75DC}"/>
              </a:ext>
            </a:extLst>
          </p:cNvPr>
          <p:cNvGrpSpPr/>
          <p:nvPr/>
        </p:nvGrpSpPr>
        <p:grpSpPr>
          <a:xfrm>
            <a:off x="11033410" y="286570"/>
            <a:ext cx="862906" cy="1228788"/>
            <a:chOff x="10418898" y="5368845"/>
            <a:chExt cx="862906" cy="1228788"/>
          </a:xfrm>
        </p:grpSpPr>
        <p:pic>
          <p:nvPicPr>
            <p:cNvPr id="18" name="Picture 4" descr="Classroom, people, Sleeping, education, student, school ...">
              <a:extLst>
                <a:ext uri="{FF2B5EF4-FFF2-40B4-BE49-F238E27FC236}">
                  <a16:creationId xmlns:a16="http://schemas.microsoft.com/office/drawing/2014/main" id="{9C49B336-D056-441E-88D2-77377320D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8898" y="5368845"/>
              <a:ext cx="813501" cy="81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rrow: Right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9D1DEA9A-5C0C-4CB8-A2AF-74052B98A0C5}"/>
                </a:ext>
              </a:extLst>
            </p:cNvPr>
            <p:cNvSpPr/>
            <p:nvPr/>
          </p:nvSpPr>
          <p:spPr>
            <a:xfrm>
              <a:off x="10468303" y="6129633"/>
              <a:ext cx="813501" cy="468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4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9BB7F-E461-4D06-9D1B-0665F32D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0D523-DFDF-4BA2-A5AD-EFB2F133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0CC59-788B-48C3-B239-8F3059EBB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A36F1-4E7B-4863-B641-0F90E030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1318212"/>
            <a:ext cx="6068747" cy="5220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974B9-0355-47F4-8FAF-C9685813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81" y="1523205"/>
            <a:ext cx="4863721" cy="50190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5BEC86-7206-4DF0-97A7-DA177A8DCDF9}"/>
              </a:ext>
            </a:extLst>
          </p:cNvPr>
          <p:cNvSpPr txBox="1"/>
          <p:nvPr/>
        </p:nvSpPr>
        <p:spPr>
          <a:xfrm>
            <a:off x="4816627" y="445986"/>
            <a:ext cx="2837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Why did Dyna-Q+ (with exploration bonus) perform better in the first phase of the experiment?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EE02E-F92F-46F6-B113-3D6ACB4227CD}"/>
              </a:ext>
            </a:extLst>
          </p:cNvPr>
          <p:cNvSpPr txBox="1"/>
          <p:nvPr/>
        </p:nvSpPr>
        <p:spPr>
          <a:xfrm>
            <a:off x="7654420" y="322875"/>
            <a:ext cx="411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in the first iteration,  Dyna-Q+ keeps track of tried state- actions pairs, giving some bonus reward for untried ones, than making exploration more efficient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C6A0B8-29F6-4134-B20A-5FE9D3C6B5DE}"/>
              </a:ext>
            </a:extLst>
          </p:cNvPr>
          <p:cNvSpPr/>
          <p:nvPr/>
        </p:nvSpPr>
        <p:spPr>
          <a:xfrm>
            <a:off x="1463040" y="2938692"/>
            <a:ext cx="1658532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8F4ED9-2241-4EFF-B938-419693B4F13B}"/>
              </a:ext>
            </a:extLst>
          </p:cNvPr>
          <p:cNvSpPr/>
          <p:nvPr/>
        </p:nvSpPr>
        <p:spPr>
          <a:xfrm>
            <a:off x="6702520" y="3015418"/>
            <a:ext cx="2517153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7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9BB7F-E461-4D06-9D1B-0665F32D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0D523-DFDF-4BA2-A5AD-EFB2F133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0CC59-788B-48C3-B239-8F3059EBB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A36F1-4E7B-4863-B641-0F90E030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1318212"/>
            <a:ext cx="6068747" cy="5220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974B9-0355-47F4-8FAF-C9685813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81" y="1523205"/>
            <a:ext cx="4863721" cy="50190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5BEC86-7206-4DF0-97A7-DA177A8DCDF9}"/>
              </a:ext>
            </a:extLst>
          </p:cNvPr>
          <p:cNvSpPr txBox="1"/>
          <p:nvPr/>
        </p:nvSpPr>
        <p:spPr>
          <a:xfrm>
            <a:off x="4816627" y="445986"/>
            <a:ext cx="2837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Why did Dyna-Q+ (with exploration bonus) perform better in the second phase of the experiment?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EE02E-F92F-46F6-B113-3D6ACB4227CD}"/>
              </a:ext>
            </a:extLst>
          </p:cNvPr>
          <p:cNvSpPr txBox="1"/>
          <p:nvPr/>
        </p:nvSpPr>
        <p:spPr>
          <a:xfrm>
            <a:off x="7654420" y="322875"/>
            <a:ext cx="411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blocking maze (left), the bonus reward helps Dyna-Q+ agent find the path quicker (the other would require many exploration steps to find the output path)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D62F89-CCC2-4075-A15E-457F6DBB2B00}"/>
              </a:ext>
            </a:extLst>
          </p:cNvPr>
          <p:cNvSpPr/>
          <p:nvPr/>
        </p:nvSpPr>
        <p:spPr>
          <a:xfrm>
            <a:off x="2894549" y="2925484"/>
            <a:ext cx="3096348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92C15B-A57A-40B6-80D1-E4FE6CCA856D}"/>
              </a:ext>
            </a:extLst>
          </p:cNvPr>
          <p:cNvSpPr/>
          <p:nvPr/>
        </p:nvSpPr>
        <p:spPr>
          <a:xfrm>
            <a:off x="8770956" y="2995904"/>
            <a:ext cx="2667146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9BB7F-E461-4D06-9D1B-0665F32D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0D523-DFDF-4BA2-A5AD-EFB2F133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0CC59-788B-48C3-B239-8F3059EBB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A36F1-4E7B-4863-B641-0F90E030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" y="1318212"/>
            <a:ext cx="6068747" cy="5220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7974B9-0355-47F4-8FAF-C9685813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81" y="1523205"/>
            <a:ext cx="4863721" cy="50190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5BEC86-7206-4DF0-97A7-DA177A8DCDF9}"/>
              </a:ext>
            </a:extLst>
          </p:cNvPr>
          <p:cNvSpPr txBox="1"/>
          <p:nvPr/>
        </p:nvSpPr>
        <p:spPr>
          <a:xfrm>
            <a:off x="4816627" y="445986"/>
            <a:ext cx="2837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Why did Dyna-Q+ (with exploration bonus) perform better in the second phase of the experiment?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1EE02E-F92F-46F6-B113-3D6ACB4227CD}"/>
              </a:ext>
            </a:extLst>
          </p:cNvPr>
          <p:cNvSpPr txBox="1"/>
          <p:nvPr/>
        </p:nvSpPr>
        <p:spPr>
          <a:xfrm>
            <a:off x="7654420" y="322875"/>
            <a:ext cx="411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shortcut maze (right), the bonus reward helps Dyna-Q+ agent find that environment has changed and that a new path exists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4407F78-37F9-4FE8-A903-7BD684ADDBCF}"/>
              </a:ext>
            </a:extLst>
          </p:cNvPr>
          <p:cNvSpPr/>
          <p:nvPr/>
        </p:nvSpPr>
        <p:spPr>
          <a:xfrm>
            <a:off x="2894549" y="2925484"/>
            <a:ext cx="3096348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BEBC7A-124A-45AF-A604-0665B37873B7}"/>
              </a:ext>
            </a:extLst>
          </p:cNvPr>
          <p:cNvSpPr/>
          <p:nvPr/>
        </p:nvSpPr>
        <p:spPr>
          <a:xfrm>
            <a:off x="8770956" y="2995904"/>
            <a:ext cx="2667146" cy="3153104"/>
          </a:xfrm>
          <a:prstGeom prst="roundRect">
            <a:avLst/>
          </a:prstGeom>
          <a:noFill/>
          <a:ln w="57150">
            <a:solidFill>
              <a:schemeClr val="accent5"/>
            </a:solidFill>
            <a:prstDash val="dash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9BB7F-E461-4D06-9D1B-0665F32D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00D523-DFDF-4BA2-A5AD-EFB2F133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0CC59-788B-48C3-B239-8F3059EBB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Curiosity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7974B9-0355-47F4-8FAF-C9685813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0" y="1757078"/>
            <a:ext cx="4863721" cy="5019012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46C582-19B1-4266-B781-277AE3D4164F}"/>
              </a:ext>
            </a:extLst>
          </p:cNvPr>
          <p:cNvSpPr/>
          <p:nvPr/>
        </p:nvSpPr>
        <p:spPr>
          <a:xfrm rot="4574021">
            <a:off x="3102056" y="5214052"/>
            <a:ext cx="147421" cy="153779"/>
          </a:xfrm>
          <a:custGeom>
            <a:avLst/>
            <a:gdLst>
              <a:gd name="connsiteX0" fmla="*/ 8684 w 147421"/>
              <a:gd name="connsiteY0" fmla="*/ 0 h 208694"/>
              <a:gd name="connsiteX1" fmla="*/ 14990 w 147421"/>
              <a:gd name="connsiteY1" fmla="*/ 208105 h 208694"/>
              <a:gd name="connsiteX2" fmla="*/ 147421 w 147421"/>
              <a:gd name="connsiteY2" fmla="*/ 50450 h 20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21" h="208694">
                <a:moveTo>
                  <a:pt x="8684" y="0"/>
                </a:moveTo>
                <a:cubicBezTo>
                  <a:pt x="275" y="99848"/>
                  <a:pt x="-8133" y="199697"/>
                  <a:pt x="14990" y="208105"/>
                </a:cubicBezTo>
                <a:cubicBezTo>
                  <a:pt x="38113" y="216513"/>
                  <a:pt x="92767" y="133481"/>
                  <a:pt x="147421" y="5045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BEC86-7206-4DF0-97A7-DA177A8DCDF9}"/>
              </a:ext>
            </a:extLst>
          </p:cNvPr>
          <p:cNvSpPr txBox="1"/>
          <p:nvPr/>
        </p:nvSpPr>
        <p:spPr>
          <a:xfrm>
            <a:off x="5429724" y="2624577"/>
            <a:ext cx="2837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Dyna-Q and Dyna-Q+ difference narrowed slightly. Why?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CCB2E23-5228-4D55-80B1-3BF2FB580D64}"/>
              </a:ext>
            </a:extLst>
          </p:cNvPr>
          <p:cNvSpPr/>
          <p:nvPr/>
        </p:nvSpPr>
        <p:spPr>
          <a:xfrm rot="7030371" flipH="1">
            <a:off x="3126004" y="3260035"/>
            <a:ext cx="3222444" cy="2029020"/>
          </a:xfrm>
          <a:custGeom>
            <a:avLst/>
            <a:gdLst>
              <a:gd name="connsiteX0" fmla="*/ 3802643 w 3802643"/>
              <a:gd name="connsiteY0" fmla="*/ 0 h 3834174"/>
              <a:gd name="connsiteX1" fmla="*/ 2781037 w 3802643"/>
              <a:gd name="connsiteY1" fmla="*/ 315310 h 3834174"/>
              <a:gd name="connsiteX2" fmla="*/ 1204485 w 3802643"/>
              <a:gd name="connsiteY2" fmla="*/ 1191873 h 3834174"/>
              <a:gd name="connsiteX3" fmla="*/ 214411 w 3802643"/>
              <a:gd name="connsiteY3" fmla="*/ 3222472 h 3834174"/>
              <a:gd name="connsiteX4" fmla="*/ 0 w 3802643"/>
              <a:gd name="connsiteY4" fmla="*/ 3834174 h 383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643" h="3834174">
                <a:moveTo>
                  <a:pt x="3802643" y="0"/>
                </a:moveTo>
                <a:cubicBezTo>
                  <a:pt x="3508353" y="58332"/>
                  <a:pt x="3214063" y="116665"/>
                  <a:pt x="2781037" y="315310"/>
                </a:cubicBezTo>
                <a:cubicBezTo>
                  <a:pt x="2348011" y="513956"/>
                  <a:pt x="1632256" y="707346"/>
                  <a:pt x="1204485" y="1191873"/>
                </a:cubicBezTo>
                <a:cubicBezTo>
                  <a:pt x="776714" y="1676400"/>
                  <a:pt x="415159" y="2782088"/>
                  <a:pt x="214411" y="3222472"/>
                </a:cubicBezTo>
                <a:cubicBezTo>
                  <a:pt x="13663" y="3662856"/>
                  <a:pt x="6831" y="3748515"/>
                  <a:pt x="0" y="3834174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06E3C-F546-437E-A684-E73AFCCF1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82" y="3285535"/>
            <a:ext cx="4476251" cy="3357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6ACBB-A26B-43A9-9F85-620C4F45EC89}"/>
              </a:ext>
            </a:extLst>
          </p:cNvPr>
          <p:cNvSpPr txBox="1"/>
          <p:nvPr/>
        </p:nvSpPr>
        <p:spPr>
          <a:xfrm>
            <a:off x="8138500" y="2532244"/>
            <a:ext cx="3886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Dyna-Q has better convergence properties (due to less exploration)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4432BDD-39C9-49CD-A8C5-004B54F42862}"/>
              </a:ext>
            </a:extLst>
          </p:cNvPr>
          <p:cNvSpPr/>
          <p:nvPr/>
        </p:nvSpPr>
        <p:spPr>
          <a:xfrm>
            <a:off x="5124845" y="2638825"/>
            <a:ext cx="523415" cy="468000"/>
          </a:xfrm>
          <a:prstGeom prst="star5">
            <a:avLst/>
          </a:prstGeom>
          <a:solidFill>
            <a:srgbClr val="00A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1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.huffpost.com/gen/1475964/images/o-BREAKUP-facebook.jpg">
            <a:extLst>
              <a:ext uri="{FF2B5EF4-FFF2-40B4-BE49-F238E27FC236}">
                <a16:creationId xmlns:a16="http://schemas.microsoft.com/office/drawing/2014/main" id="{B077F889-7136-4783-820D-E7C753B5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F4328-46C5-4E20-863B-127778535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2901-AA51-40AD-9778-B0020962429C}"/>
              </a:ext>
            </a:extLst>
          </p:cNvPr>
          <p:cNvSpPr txBox="1"/>
          <p:nvPr/>
        </p:nvSpPr>
        <p:spPr>
          <a:xfrm>
            <a:off x="4099035" y="445986"/>
            <a:ext cx="355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That’s our break time!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CB9686-E8BF-4EB1-A98A-85189106B57C}"/>
              </a:ext>
            </a:extLst>
          </p:cNvPr>
          <p:cNvSpPr txBox="1"/>
          <p:nvPr/>
        </p:nvSpPr>
        <p:spPr>
          <a:xfrm>
            <a:off x="8469837" y="4331661"/>
            <a:ext cx="355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Check emails, go 9gaging or whatever</a:t>
            </a:r>
          </a:p>
        </p:txBody>
      </p:sp>
    </p:spTree>
    <p:extLst>
      <p:ext uri="{BB962C8B-B14F-4D97-AF65-F5344CB8AC3E}">
        <p14:creationId xmlns:p14="http://schemas.microsoft.com/office/powerpoint/2010/main" val="24027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E8C34-9E2F-476F-885B-B01B769227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Interviewer: </a:t>
            </a:r>
            <a:r>
              <a:rPr lang="en-US" dirty="0"/>
              <a:t>What is your biggest strength?</a:t>
            </a:r>
          </a:p>
          <a:p>
            <a:r>
              <a:rPr lang="en-US" b="1" dirty="0"/>
              <a:t>Me: </a:t>
            </a:r>
            <a:r>
              <a:rPr lang="en-US" dirty="0"/>
              <a:t>I am an expert in machine learning.</a:t>
            </a:r>
          </a:p>
          <a:p>
            <a:r>
              <a:rPr lang="en-US" b="1" dirty="0"/>
              <a:t>Interviewer: </a:t>
            </a:r>
            <a:r>
              <a:rPr lang="en-US" dirty="0"/>
              <a:t>What’s 6 + 10?</a:t>
            </a:r>
          </a:p>
          <a:p>
            <a:r>
              <a:rPr lang="en-US" b="1" dirty="0"/>
              <a:t>Me: </a:t>
            </a:r>
            <a:r>
              <a:rPr lang="en-US" dirty="0"/>
              <a:t>Zero.</a:t>
            </a:r>
          </a:p>
          <a:p>
            <a:r>
              <a:rPr lang="en-US" b="1" dirty="0"/>
              <a:t>Interviewer: </a:t>
            </a:r>
            <a:r>
              <a:rPr lang="en-US" dirty="0"/>
              <a:t>Nowhere near. It’s 16.</a:t>
            </a:r>
          </a:p>
          <a:p>
            <a:r>
              <a:rPr lang="en-US" b="1" dirty="0"/>
              <a:t>Me: </a:t>
            </a:r>
            <a:r>
              <a:rPr lang="en-US" dirty="0"/>
              <a:t>Ok, It’s 16.</a:t>
            </a:r>
          </a:p>
          <a:p>
            <a:r>
              <a:rPr lang="en-US" b="1" dirty="0"/>
              <a:t>Interviewer: </a:t>
            </a:r>
            <a:r>
              <a:rPr lang="en-US" dirty="0"/>
              <a:t>What is 10 + 20?</a:t>
            </a:r>
          </a:p>
          <a:p>
            <a:r>
              <a:rPr lang="en-US" b="1" dirty="0"/>
              <a:t>Me: </a:t>
            </a:r>
            <a:r>
              <a:rPr lang="en-US" dirty="0"/>
              <a:t>It’s 16.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64723-1D46-4A46-B14C-55317436D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BFA9C9-0583-4096-BF09-AC285E6F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 time!</a:t>
            </a:r>
          </a:p>
        </p:txBody>
      </p:sp>
    </p:spTree>
    <p:extLst>
      <p:ext uri="{BB962C8B-B14F-4D97-AF65-F5344CB8AC3E}">
        <p14:creationId xmlns:p14="http://schemas.microsoft.com/office/powerpoint/2010/main" val="235830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82F34-5EAD-48D4-AF85-804266F8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87" y="1336889"/>
            <a:ext cx="7811290" cy="54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50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View on Planning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Dyna, integrated acting, planning and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Break</a:t>
            </a:r>
          </a:p>
          <a:p>
            <a:r>
              <a:rPr lang="en-US" b="1" dirty="0">
                <a:solidFill>
                  <a:srgbClr val="000000"/>
                </a:solidFill>
              </a:rPr>
              <a:t>Backward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Forward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19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C03041-F5F5-4715-B069-77D397B4D6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Dyna-Q updates transitions randomly</a:t>
            </a:r>
          </a:p>
          <a:p>
            <a:endParaRPr lang="en-US" dirty="0"/>
          </a:p>
          <a:p>
            <a:r>
              <a:rPr lang="en-US" dirty="0"/>
              <a:t>Where would updates do the </a:t>
            </a:r>
            <a:r>
              <a:rPr lang="en-US" b="1" dirty="0"/>
              <a:t>most good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Our first grid world example suggests walking </a:t>
            </a:r>
            <a:r>
              <a:rPr lang="en-US" i="1" dirty="0"/>
              <a:t>backwards</a:t>
            </a:r>
            <a:r>
              <a:rPr lang="en-US" dirty="0"/>
              <a:t> from “goal states”</a:t>
            </a:r>
          </a:p>
          <a:p>
            <a:endParaRPr lang="en-US" dirty="0"/>
          </a:p>
          <a:p>
            <a:r>
              <a:rPr lang="en-US" dirty="0"/>
              <a:t>In general, we want to walking back from any state whose value </a:t>
            </a:r>
            <a:br>
              <a:rPr lang="en-US" dirty="0"/>
            </a:br>
            <a:r>
              <a:rPr lang="en-US" dirty="0"/>
              <a:t>has changed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1779F-15F7-4C62-80E5-83299E471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B0358-E416-4AD8-AFF7-E880B883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F4982-6700-435C-8ECD-BE78A82AD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Prioritized Sweeping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BBCD26-9065-428A-AECA-F44C7030EC9B}"/>
              </a:ext>
            </a:extLst>
          </p:cNvPr>
          <p:cNvSpPr/>
          <p:nvPr/>
        </p:nvSpPr>
        <p:spPr>
          <a:xfrm>
            <a:off x="5908916" y="1305385"/>
            <a:ext cx="990515" cy="569396"/>
          </a:xfrm>
          <a:custGeom>
            <a:avLst/>
            <a:gdLst>
              <a:gd name="connsiteX0" fmla="*/ 990074 w 990515"/>
              <a:gd name="connsiteY0" fmla="*/ 0 h 569396"/>
              <a:gd name="connsiteX1" fmla="*/ 914400 w 990515"/>
              <a:gd name="connsiteY1" fmla="*/ 227023 h 569396"/>
              <a:gd name="connsiteX2" fmla="*/ 517109 w 990515"/>
              <a:gd name="connsiteY2" fmla="*/ 548640 h 569396"/>
              <a:gd name="connsiteX3" fmla="*/ 0 w 990515"/>
              <a:gd name="connsiteY3" fmla="*/ 510803 h 56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515" h="569396">
                <a:moveTo>
                  <a:pt x="990074" y="0"/>
                </a:moveTo>
                <a:cubicBezTo>
                  <a:pt x="991651" y="67791"/>
                  <a:pt x="993228" y="135583"/>
                  <a:pt x="914400" y="227023"/>
                </a:cubicBezTo>
                <a:cubicBezTo>
                  <a:pt x="835572" y="318463"/>
                  <a:pt x="669509" y="501343"/>
                  <a:pt x="517109" y="548640"/>
                </a:cubicBezTo>
                <a:cubicBezTo>
                  <a:pt x="364709" y="595937"/>
                  <a:pt x="182354" y="553370"/>
                  <a:pt x="0" y="510803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7C0E1A-B923-467F-8088-ECDC4EB620FD}"/>
              </a:ext>
            </a:extLst>
          </p:cNvPr>
          <p:cNvSpPr/>
          <p:nvPr/>
        </p:nvSpPr>
        <p:spPr>
          <a:xfrm>
            <a:off x="5857863" y="1746820"/>
            <a:ext cx="120422" cy="170267"/>
          </a:xfrm>
          <a:custGeom>
            <a:avLst/>
            <a:gdLst>
              <a:gd name="connsiteX0" fmla="*/ 82584 w 120422"/>
              <a:gd name="connsiteY0" fmla="*/ 170267 h 170267"/>
              <a:gd name="connsiteX1" fmla="*/ 604 w 120422"/>
              <a:gd name="connsiteY1" fmla="*/ 50449 h 170267"/>
              <a:gd name="connsiteX2" fmla="*/ 120422 w 120422"/>
              <a:gd name="connsiteY2" fmla="*/ 0 h 17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422" h="170267">
                <a:moveTo>
                  <a:pt x="82584" y="170267"/>
                </a:moveTo>
                <a:cubicBezTo>
                  <a:pt x="38441" y="124547"/>
                  <a:pt x="-5702" y="78827"/>
                  <a:pt x="604" y="50449"/>
                </a:cubicBezTo>
                <a:cubicBezTo>
                  <a:pt x="6910" y="22071"/>
                  <a:pt x="63666" y="11035"/>
                  <a:pt x="120422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43C09-CAB4-455A-B4A8-075EBCD73B8E}"/>
              </a:ext>
            </a:extLst>
          </p:cNvPr>
          <p:cNvSpPr txBox="1"/>
          <p:nvPr/>
        </p:nvSpPr>
        <p:spPr>
          <a:xfrm>
            <a:off x="6211357" y="661577"/>
            <a:ext cx="20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That’s usually not the best we can 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AEF15-8D95-4F89-A8F1-F2917584D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0" r="29"/>
          <a:stretch/>
        </p:blipFill>
        <p:spPr>
          <a:xfrm>
            <a:off x="9249525" y="1948157"/>
            <a:ext cx="2454795" cy="183146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34B6BC-7F81-49BE-B4EB-125FC727C095}"/>
              </a:ext>
            </a:extLst>
          </p:cNvPr>
          <p:cNvSpPr/>
          <p:nvPr/>
        </p:nvSpPr>
        <p:spPr>
          <a:xfrm>
            <a:off x="10224348" y="4250383"/>
            <a:ext cx="344855" cy="819807"/>
          </a:xfrm>
          <a:custGeom>
            <a:avLst/>
            <a:gdLst>
              <a:gd name="connsiteX0" fmla="*/ 344855 w 344855"/>
              <a:gd name="connsiteY0" fmla="*/ 819807 h 819807"/>
              <a:gd name="connsiteX1" fmla="*/ 180893 w 344855"/>
              <a:gd name="connsiteY1" fmla="*/ 397291 h 819807"/>
              <a:gd name="connsiteX2" fmla="*/ 73688 w 344855"/>
              <a:gd name="connsiteY2" fmla="*/ 25225 h 819807"/>
              <a:gd name="connsiteX3" fmla="*/ 4320 w 344855"/>
              <a:gd name="connsiteY3" fmla="*/ 69369 h 819807"/>
              <a:gd name="connsiteX4" fmla="*/ 199812 w 344855"/>
              <a:gd name="connsiteY4" fmla="*/ 119818 h 819807"/>
              <a:gd name="connsiteX5" fmla="*/ 61075 w 344855"/>
              <a:gd name="connsiteY5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855" h="819807">
                <a:moveTo>
                  <a:pt x="344855" y="819807"/>
                </a:moveTo>
                <a:cubicBezTo>
                  <a:pt x="285471" y="674764"/>
                  <a:pt x="226087" y="529721"/>
                  <a:pt x="180893" y="397291"/>
                </a:cubicBezTo>
                <a:cubicBezTo>
                  <a:pt x="135698" y="264861"/>
                  <a:pt x="103117" y="79879"/>
                  <a:pt x="73688" y="25225"/>
                </a:cubicBezTo>
                <a:cubicBezTo>
                  <a:pt x="44259" y="-29429"/>
                  <a:pt x="-16701" y="53603"/>
                  <a:pt x="4320" y="69369"/>
                </a:cubicBezTo>
                <a:cubicBezTo>
                  <a:pt x="25341" y="85135"/>
                  <a:pt x="190353" y="131379"/>
                  <a:pt x="199812" y="119818"/>
                </a:cubicBezTo>
                <a:cubicBezTo>
                  <a:pt x="209271" y="108257"/>
                  <a:pt x="135173" y="54128"/>
                  <a:pt x="61075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CF098-89E2-43F8-9996-A6B386FE826B}"/>
              </a:ext>
            </a:extLst>
          </p:cNvPr>
          <p:cNvSpPr txBox="1"/>
          <p:nvPr/>
        </p:nvSpPr>
        <p:spPr>
          <a:xfrm>
            <a:off x="9643591" y="5043126"/>
            <a:ext cx="20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Or whatever this means…</a:t>
            </a:r>
          </a:p>
        </p:txBody>
      </p:sp>
    </p:spTree>
    <p:extLst>
      <p:ext uri="{BB962C8B-B14F-4D97-AF65-F5344CB8AC3E}">
        <p14:creationId xmlns:p14="http://schemas.microsoft.com/office/powerpoint/2010/main" val="10198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3C57D-EAFF-40AD-B44A-E2DC6F1EE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59A71-DB6E-4606-AEAC-C89525DE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F0BE9-2AAA-45F1-80A2-D4EE84021A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Prioritized Sweeping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02C2E-B232-4FC6-9B8A-6B170F39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1" y="1441217"/>
            <a:ext cx="2479858" cy="1648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AD815-AAB6-4376-A98D-2A4052C6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1" y="3093761"/>
            <a:ext cx="2481779" cy="1648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B49D6-6BDA-4AD1-A9CC-167790397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30" y="4742585"/>
            <a:ext cx="2481779" cy="1648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08D3C-C3F3-42EB-9042-F2E5304BB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509" y="1441218"/>
            <a:ext cx="2479859" cy="1647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5D3BA-7B90-4432-86FE-AED2F0C0A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549" y="3095037"/>
            <a:ext cx="2479858" cy="1647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55EF6-45A0-4A26-A080-53A03B88D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549" y="4743223"/>
            <a:ext cx="2479858" cy="1647548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8D80023-794E-4C0E-BA15-4EC41317B3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1807" y="1480159"/>
            <a:ext cx="6129211" cy="4828567"/>
          </a:xfrm>
        </p:spPr>
        <p:txBody>
          <a:bodyPr/>
          <a:lstStyle/>
          <a:p>
            <a:r>
              <a:rPr lang="en-US" dirty="0"/>
              <a:t>As the frontier grows (often does rapidly), some states may have changed a lot, some little</a:t>
            </a:r>
          </a:p>
          <a:p>
            <a:r>
              <a:rPr lang="en-US" dirty="0"/>
              <a:t>It is natural than to prioritize updates according to a measure of urgency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4DB241-5561-4AF6-B7FA-7CED9097C4BE}"/>
              </a:ext>
            </a:extLst>
          </p:cNvPr>
          <p:cNvSpPr/>
          <p:nvPr/>
        </p:nvSpPr>
        <p:spPr>
          <a:xfrm>
            <a:off x="8609959" y="3878316"/>
            <a:ext cx="344855" cy="819807"/>
          </a:xfrm>
          <a:custGeom>
            <a:avLst/>
            <a:gdLst>
              <a:gd name="connsiteX0" fmla="*/ 344855 w 344855"/>
              <a:gd name="connsiteY0" fmla="*/ 819807 h 819807"/>
              <a:gd name="connsiteX1" fmla="*/ 180893 w 344855"/>
              <a:gd name="connsiteY1" fmla="*/ 397291 h 819807"/>
              <a:gd name="connsiteX2" fmla="*/ 73688 w 344855"/>
              <a:gd name="connsiteY2" fmla="*/ 25225 h 819807"/>
              <a:gd name="connsiteX3" fmla="*/ 4320 w 344855"/>
              <a:gd name="connsiteY3" fmla="*/ 69369 h 819807"/>
              <a:gd name="connsiteX4" fmla="*/ 199812 w 344855"/>
              <a:gd name="connsiteY4" fmla="*/ 119818 h 819807"/>
              <a:gd name="connsiteX5" fmla="*/ 61075 w 344855"/>
              <a:gd name="connsiteY5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855" h="819807">
                <a:moveTo>
                  <a:pt x="344855" y="819807"/>
                </a:moveTo>
                <a:cubicBezTo>
                  <a:pt x="285471" y="674764"/>
                  <a:pt x="226087" y="529721"/>
                  <a:pt x="180893" y="397291"/>
                </a:cubicBezTo>
                <a:cubicBezTo>
                  <a:pt x="135698" y="264861"/>
                  <a:pt x="103117" y="79879"/>
                  <a:pt x="73688" y="25225"/>
                </a:cubicBezTo>
                <a:cubicBezTo>
                  <a:pt x="44259" y="-29429"/>
                  <a:pt x="-16701" y="53603"/>
                  <a:pt x="4320" y="69369"/>
                </a:cubicBezTo>
                <a:cubicBezTo>
                  <a:pt x="25341" y="85135"/>
                  <a:pt x="190353" y="131379"/>
                  <a:pt x="199812" y="119818"/>
                </a:cubicBezTo>
                <a:cubicBezTo>
                  <a:pt x="209271" y="108257"/>
                  <a:pt x="135173" y="54128"/>
                  <a:pt x="61075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EF9A7B-A022-40A6-BE3A-B87922E7E086}"/>
              </a:ext>
            </a:extLst>
          </p:cNvPr>
          <p:cNvSpPr txBox="1"/>
          <p:nvPr/>
        </p:nvSpPr>
        <p:spPr>
          <a:xfrm>
            <a:off x="8029202" y="4671059"/>
            <a:ext cx="246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This is the idea behind Prioritize Sweeping</a:t>
            </a:r>
          </a:p>
        </p:txBody>
      </p:sp>
    </p:spTree>
    <p:extLst>
      <p:ext uri="{BB962C8B-B14F-4D97-AF65-F5344CB8AC3E}">
        <p14:creationId xmlns:p14="http://schemas.microsoft.com/office/powerpoint/2010/main" val="357330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7E764-1C89-4147-BA7D-954F6E91C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F9C9A1-247D-4057-8868-45D412E0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5BFCD-2726-480C-BEAA-81A6AC109E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Prioritized Sweeping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512ED-B747-4F15-AB4B-23786A3C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18" y="1488723"/>
            <a:ext cx="8104428" cy="47701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C4C9356-03EF-47C3-8AD2-587E8871226C}"/>
              </a:ext>
            </a:extLst>
          </p:cNvPr>
          <p:cNvSpPr/>
          <p:nvPr/>
        </p:nvSpPr>
        <p:spPr>
          <a:xfrm>
            <a:off x="3241390" y="3428999"/>
            <a:ext cx="3077429" cy="44301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04A923-1616-4657-A185-BA3AE8FD087A}"/>
              </a:ext>
            </a:extLst>
          </p:cNvPr>
          <p:cNvSpPr/>
          <p:nvPr/>
        </p:nvSpPr>
        <p:spPr>
          <a:xfrm>
            <a:off x="6268370" y="3165714"/>
            <a:ext cx="4023360" cy="592785"/>
          </a:xfrm>
          <a:custGeom>
            <a:avLst/>
            <a:gdLst>
              <a:gd name="connsiteX0" fmla="*/ 4023360 w 4023360"/>
              <a:gd name="connsiteY0" fmla="*/ 592785 h 592785"/>
              <a:gd name="connsiteX1" fmla="*/ 3203553 w 4023360"/>
              <a:gd name="connsiteY1" fmla="*/ 18920 h 592785"/>
              <a:gd name="connsiteX2" fmla="*/ 1513489 w 4023360"/>
              <a:gd name="connsiteY2" fmla="*/ 163963 h 592785"/>
              <a:gd name="connsiteX3" fmla="*/ 113511 w 4023360"/>
              <a:gd name="connsiteY3" fmla="*/ 422518 h 592785"/>
              <a:gd name="connsiteX4" fmla="*/ 126124 w 4023360"/>
              <a:gd name="connsiteY4" fmla="*/ 315312 h 592785"/>
              <a:gd name="connsiteX5" fmla="*/ 163961 w 4023360"/>
              <a:gd name="connsiteY5" fmla="*/ 529723 h 592785"/>
              <a:gd name="connsiteX6" fmla="*/ 0 w 4023360"/>
              <a:gd name="connsiteY6" fmla="*/ 390987 h 5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592785">
                <a:moveTo>
                  <a:pt x="4023360" y="592785"/>
                </a:moveTo>
                <a:cubicBezTo>
                  <a:pt x="3822612" y="341587"/>
                  <a:pt x="3621865" y="90390"/>
                  <a:pt x="3203553" y="18920"/>
                </a:cubicBezTo>
                <a:cubicBezTo>
                  <a:pt x="2785241" y="-52550"/>
                  <a:pt x="2028496" y="96697"/>
                  <a:pt x="1513489" y="163963"/>
                </a:cubicBezTo>
                <a:cubicBezTo>
                  <a:pt x="998482" y="231229"/>
                  <a:pt x="344738" y="397293"/>
                  <a:pt x="113511" y="422518"/>
                </a:cubicBezTo>
                <a:cubicBezTo>
                  <a:pt x="-117716" y="447743"/>
                  <a:pt x="117716" y="297445"/>
                  <a:pt x="126124" y="315312"/>
                </a:cubicBezTo>
                <a:cubicBezTo>
                  <a:pt x="134532" y="333179"/>
                  <a:pt x="184982" y="517111"/>
                  <a:pt x="163961" y="529723"/>
                </a:cubicBezTo>
                <a:cubicBezTo>
                  <a:pt x="142940" y="542335"/>
                  <a:pt x="71470" y="466661"/>
                  <a:pt x="0" y="390987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73A42-79EE-41B5-AA52-925F874C06D4}"/>
              </a:ext>
            </a:extLst>
          </p:cNvPr>
          <p:cNvSpPr txBox="1"/>
          <p:nvPr/>
        </p:nvSpPr>
        <p:spPr>
          <a:xfrm>
            <a:off x="10236374" y="3758499"/>
            <a:ext cx="116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TD-Error gives the priority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059837-2420-4014-B2AA-94FE3F9A19DA}"/>
              </a:ext>
            </a:extLst>
          </p:cNvPr>
          <p:cNvSpPr/>
          <p:nvPr/>
        </p:nvSpPr>
        <p:spPr>
          <a:xfrm>
            <a:off x="4851186" y="4342839"/>
            <a:ext cx="3378414" cy="462491"/>
          </a:xfrm>
          <a:custGeom>
            <a:avLst/>
            <a:gdLst>
              <a:gd name="connsiteX0" fmla="*/ 3378414 w 3378414"/>
              <a:gd name="connsiteY0" fmla="*/ 462491 h 462491"/>
              <a:gd name="connsiteX1" fmla="*/ 2508157 w 3378414"/>
              <a:gd name="connsiteY1" fmla="*/ 153487 h 462491"/>
              <a:gd name="connsiteX2" fmla="*/ 1631595 w 3378414"/>
              <a:gd name="connsiteY2" fmla="*/ 128262 h 462491"/>
              <a:gd name="connsiteX3" fmla="*/ 99186 w 3378414"/>
              <a:gd name="connsiteY3" fmla="*/ 90424 h 462491"/>
              <a:gd name="connsiteX4" fmla="*/ 155942 w 3378414"/>
              <a:gd name="connsiteY4" fmla="*/ 222855 h 462491"/>
              <a:gd name="connsiteX5" fmla="*/ 193780 w 3378414"/>
              <a:gd name="connsiteY5" fmla="*/ 2138 h 462491"/>
              <a:gd name="connsiteX6" fmla="*/ 10900 w 3378414"/>
              <a:gd name="connsiteY6" fmla="*/ 109343 h 46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414" h="462491">
                <a:moveTo>
                  <a:pt x="3378414" y="462491"/>
                </a:moveTo>
                <a:cubicBezTo>
                  <a:pt x="3088853" y="335841"/>
                  <a:pt x="2799293" y="209192"/>
                  <a:pt x="2508157" y="153487"/>
                </a:cubicBezTo>
                <a:cubicBezTo>
                  <a:pt x="2217021" y="97782"/>
                  <a:pt x="1631595" y="128262"/>
                  <a:pt x="1631595" y="128262"/>
                </a:cubicBezTo>
                <a:cubicBezTo>
                  <a:pt x="1230100" y="117752"/>
                  <a:pt x="345128" y="74658"/>
                  <a:pt x="99186" y="90424"/>
                </a:cubicBezTo>
                <a:cubicBezTo>
                  <a:pt x="-146756" y="106189"/>
                  <a:pt x="140176" y="237569"/>
                  <a:pt x="155942" y="222855"/>
                </a:cubicBezTo>
                <a:cubicBezTo>
                  <a:pt x="171708" y="208141"/>
                  <a:pt x="217954" y="21057"/>
                  <a:pt x="193780" y="2138"/>
                </a:cubicBezTo>
                <a:cubicBezTo>
                  <a:pt x="169606" y="-16781"/>
                  <a:pt x="28768" y="95680"/>
                  <a:pt x="10900" y="109343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E9028C-A4D1-48BE-A9FD-421FE08FC1C3}"/>
              </a:ext>
            </a:extLst>
          </p:cNvPr>
          <p:cNvSpPr txBox="1"/>
          <p:nvPr/>
        </p:nvSpPr>
        <p:spPr>
          <a:xfrm>
            <a:off x="8161128" y="4235161"/>
            <a:ext cx="218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do updates according to previously computed priority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68B9AF-6DF0-49D0-AE1D-0E34EADA3B0D}"/>
              </a:ext>
            </a:extLst>
          </p:cNvPr>
          <p:cNvSpPr/>
          <p:nvPr/>
        </p:nvSpPr>
        <p:spPr>
          <a:xfrm>
            <a:off x="6896008" y="6067122"/>
            <a:ext cx="1207468" cy="434577"/>
          </a:xfrm>
          <a:custGeom>
            <a:avLst/>
            <a:gdLst>
              <a:gd name="connsiteX0" fmla="*/ 1207468 w 1207468"/>
              <a:gd name="connsiteY0" fmla="*/ 434577 h 434577"/>
              <a:gd name="connsiteX1" fmla="*/ 242618 w 1207468"/>
              <a:gd name="connsiteY1" fmla="*/ 314759 h 434577"/>
              <a:gd name="connsiteX2" fmla="*/ 72351 w 1207468"/>
              <a:gd name="connsiteY2" fmla="*/ 5755 h 434577"/>
              <a:gd name="connsiteX3" fmla="*/ 9289 w 1207468"/>
              <a:gd name="connsiteY3" fmla="*/ 112961 h 434577"/>
              <a:gd name="connsiteX4" fmla="*/ 261537 w 1207468"/>
              <a:gd name="connsiteY4" fmla="*/ 106655 h 434577"/>
              <a:gd name="connsiteX5" fmla="*/ 78657 w 1207468"/>
              <a:gd name="connsiteY5" fmla="*/ 12061 h 43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7468" h="434577">
                <a:moveTo>
                  <a:pt x="1207468" y="434577"/>
                </a:moveTo>
                <a:cubicBezTo>
                  <a:pt x="819636" y="410403"/>
                  <a:pt x="431804" y="386229"/>
                  <a:pt x="242618" y="314759"/>
                </a:cubicBezTo>
                <a:cubicBezTo>
                  <a:pt x="53432" y="243289"/>
                  <a:pt x="111239" y="39388"/>
                  <a:pt x="72351" y="5755"/>
                </a:cubicBezTo>
                <a:cubicBezTo>
                  <a:pt x="33463" y="-27878"/>
                  <a:pt x="-22242" y="96144"/>
                  <a:pt x="9289" y="112961"/>
                </a:cubicBezTo>
                <a:cubicBezTo>
                  <a:pt x="40820" y="129778"/>
                  <a:pt x="249976" y="123472"/>
                  <a:pt x="261537" y="106655"/>
                </a:cubicBezTo>
                <a:cubicBezTo>
                  <a:pt x="273098" y="89838"/>
                  <a:pt x="175877" y="50949"/>
                  <a:pt x="78657" y="1206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458FAE-A88C-415B-AFF7-FDA531CDEDC7}"/>
              </a:ext>
            </a:extLst>
          </p:cNvPr>
          <p:cNvSpPr txBox="1"/>
          <p:nvPr/>
        </p:nvSpPr>
        <p:spPr>
          <a:xfrm>
            <a:off x="8161128" y="5902692"/>
            <a:ext cx="2188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Recursively add items to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695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F90249-8331-469C-83E1-128B29132E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Prioritized sweeping has been found to dramatically increase the speed at which optimal solutions are found in maze tasks</a:t>
            </a:r>
          </a:p>
          <a:p>
            <a:r>
              <a:rPr lang="en-US" dirty="0"/>
              <a:t>Extensions to stochastic environments are straightforward</a:t>
            </a:r>
          </a:p>
          <a:p>
            <a:r>
              <a:rPr lang="en-US" dirty="0"/>
              <a:t>One of its limitations is that it uses expected updates, which in stochastic environments may waste lots of computation on low-probability transitions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AE390B-86AB-4A6D-8EFA-CAAFDD99E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201F8-80AA-4CDD-816B-5E292004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F9C4F-F266-43D2-9A76-0C693DF28E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Prioritized Sweeping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7B0BE-4EF2-44C2-A7DF-AE3600C6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94" y="1665852"/>
            <a:ext cx="5421828" cy="445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21FD48-766B-496C-A8E4-C55F988F2545}"/>
              </a:ext>
            </a:extLst>
          </p:cNvPr>
          <p:cNvSpPr txBox="1"/>
          <p:nvPr/>
        </p:nvSpPr>
        <p:spPr>
          <a:xfrm>
            <a:off x="6697192" y="1126853"/>
            <a:ext cx="116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5802A-C6C1-4820-9EBA-6A5C572939AC}"/>
                  </a:ext>
                </a:extLst>
              </p:cNvPr>
              <p:cNvSpPr txBox="1"/>
              <p:nvPr/>
            </p:nvSpPr>
            <p:spPr>
              <a:xfrm>
                <a:off x="7143618" y="849854"/>
                <a:ext cx="23913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Keep counts of the number of times for 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E5802A-C6C1-4820-9EBA-6A5C5729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618" y="849854"/>
                <a:ext cx="2391368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859835D-E1D2-45D3-87D3-0FD020759168}"/>
              </a:ext>
            </a:extLst>
          </p:cNvPr>
          <p:cNvSpPr/>
          <p:nvPr/>
        </p:nvSpPr>
        <p:spPr>
          <a:xfrm>
            <a:off x="4124259" y="1469346"/>
            <a:ext cx="2888243" cy="2095694"/>
          </a:xfrm>
          <a:custGeom>
            <a:avLst/>
            <a:gdLst>
              <a:gd name="connsiteX0" fmla="*/ 2888243 w 2888243"/>
              <a:gd name="connsiteY0" fmla="*/ 0 h 2095694"/>
              <a:gd name="connsiteX1" fmla="*/ 2654913 w 2888243"/>
              <a:gd name="connsiteY1" fmla="*/ 1242323 h 2095694"/>
              <a:gd name="connsiteX2" fmla="*/ 1765738 w 2888243"/>
              <a:gd name="connsiteY2" fmla="*/ 1608083 h 2095694"/>
              <a:gd name="connsiteX3" fmla="*/ 113512 w 2888243"/>
              <a:gd name="connsiteY3" fmla="*/ 1936006 h 2095694"/>
              <a:gd name="connsiteX4" fmla="*/ 170268 w 2888243"/>
              <a:gd name="connsiteY4" fmla="*/ 1828800 h 2095694"/>
              <a:gd name="connsiteX5" fmla="*/ 170268 w 2888243"/>
              <a:gd name="connsiteY5" fmla="*/ 2093661 h 2095694"/>
              <a:gd name="connsiteX6" fmla="*/ 0 w 2888243"/>
              <a:gd name="connsiteY6" fmla="*/ 1929700 h 209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8243" h="2095694">
                <a:moveTo>
                  <a:pt x="2888243" y="0"/>
                </a:moveTo>
                <a:cubicBezTo>
                  <a:pt x="2865120" y="487154"/>
                  <a:pt x="2841997" y="974309"/>
                  <a:pt x="2654913" y="1242323"/>
                </a:cubicBezTo>
                <a:cubicBezTo>
                  <a:pt x="2467829" y="1510337"/>
                  <a:pt x="2189305" y="1492469"/>
                  <a:pt x="1765738" y="1608083"/>
                </a:cubicBezTo>
                <a:cubicBezTo>
                  <a:pt x="1342171" y="1723697"/>
                  <a:pt x="379424" y="1899220"/>
                  <a:pt x="113512" y="1936006"/>
                </a:cubicBezTo>
                <a:cubicBezTo>
                  <a:pt x="-152400" y="1972792"/>
                  <a:pt x="160809" y="1802524"/>
                  <a:pt x="170268" y="1828800"/>
                </a:cubicBezTo>
                <a:cubicBezTo>
                  <a:pt x="179727" y="1855076"/>
                  <a:pt x="198646" y="2076844"/>
                  <a:pt x="170268" y="2093661"/>
                </a:cubicBezTo>
                <a:cubicBezTo>
                  <a:pt x="141890" y="2110478"/>
                  <a:pt x="70945" y="2020089"/>
                  <a:pt x="0" y="192970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 animBg="1"/>
      <p:bldP spid="1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2A879-153A-421B-9B7F-ADFFCFCA8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8C91C-F7F7-4DC8-BB92-3A46B28C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1EA55-A614-4F06-92EA-3CB4F3177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vs Sample Updates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11D0B5-6A5C-4FD4-B5BA-EACC009929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1914" y="1472789"/>
            <a:ext cx="7273890" cy="4828566"/>
          </a:xfrm>
        </p:spPr>
        <p:txBody>
          <a:bodyPr/>
          <a:lstStyle/>
          <a:p>
            <a:r>
              <a:rPr lang="en-US" dirty="0"/>
              <a:t>Dyna-Q planning  updates uses Q-Learning eq.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have a distribution model we could simply do expected updates. Although expected updates require more computation, they have less variance</a:t>
            </a:r>
          </a:p>
          <a:p>
            <a:endParaRPr lang="en-US" dirty="0"/>
          </a:p>
          <a:p>
            <a:r>
              <a:rPr lang="en-US" dirty="0"/>
              <a:t>But is it worth?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16633-A3CE-4275-AACE-18B8B4B1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4" y="1472789"/>
            <a:ext cx="3137551" cy="5296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91161-9C4D-4A47-A9F8-AEECEA80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66" y="2041687"/>
            <a:ext cx="3843141" cy="8961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ADA7E4-5DF1-4447-95B1-27F1C2B9DE5C}"/>
              </a:ext>
            </a:extLst>
          </p:cNvPr>
          <p:cNvSpPr/>
          <p:nvPr/>
        </p:nvSpPr>
        <p:spPr>
          <a:xfrm>
            <a:off x="5997203" y="2705363"/>
            <a:ext cx="3638681" cy="195492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E765ED-4EFF-4474-95F9-C2D4D2D8B7BE}"/>
              </a:ext>
            </a:extLst>
          </p:cNvPr>
          <p:cNvSpPr/>
          <p:nvPr/>
        </p:nvSpPr>
        <p:spPr>
          <a:xfrm>
            <a:off x="1074420" y="1274059"/>
            <a:ext cx="647700" cy="153421"/>
          </a:xfrm>
          <a:custGeom>
            <a:avLst/>
            <a:gdLst>
              <a:gd name="connsiteX0" fmla="*/ 0 w 647700"/>
              <a:gd name="connsiteY0" fmla="*/ 28961 h 153421"/>
              <a:gd name="connsiteX1" fmla="*/ 510540 w 647700"/>
              <a:gd name="connsiteY1" fmla="*/ 8641 h 153421"/>
              <a:gd name="connsiteX2" fmla="*/ 647700 w 647700"/>
              <a:gd name="connsiteY2" fmla="*/ 153421 h 15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53421">
                <a:moveTo>
                  <a:pt x="0" y="28961"/>
                </a:moveTo>
                <a:cubicBezTo>
                  <a:pt x="201295" y="8429"/>
                  <a:pt x="402590" y="-12102"/>
                  <a:pt x="510540" y="8641"/>
                </a:cubicBezTo>
                <a:cubicBezTo>
                  <a:pt x="618490" y="29384"/>
                  <a:pt x="618067" y="110664"/>
                  <a:pt x="647700" y="15342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AF11B5-7145-432C-A4C4-CB10CEC8BCFB}"/>
              </a:ext>
            </a:extLst>
          </p:cNvPr>
          <p:cNvSpPr/>
          <p:nvPr/>
        </p:nvSpPr>
        <p:spPr>
          <a:xfrm rot="20718816">
            <a:off x="1642110" y="1385574"/>
            <a:ext cx="160020" cy="106167"/>
          </a:xfrm>
          <a:custGeom>
            <a:avLst/>
            <a:gdLst>
              <a:gd name="connsiteX0" fmla="*/ 0 w 121920"/>
              <a:gd name="connsiteY0" fmla="*/ 43180 h 75229"/>
              <a:gd name="connsiteX1" fmla="*/ 71120 w 121920"/>
              <a:gd name="connsiteY1" fmla="*/ 73660 h 75229"/>
              <a:gd name="connsiteX2" fmla="*/ 121920 w 121920"/>
              <a:gd name="connsiteY2" fmla="*/ 0 h 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5229">
                <a:moveTo>
                  <a:pt x="0" y="43180"/>
                </a:moveTo>
                <a:cubicBezTo>
                  <a:pt x="25400" y="62018"/>
                  <a:pt x="50800" y="80857"/>
                  <a:pt x="71120" y="73660"/>
                </a:cubicBezTo>
                <a:cubicBezTo>
                  <a:pt x="91440" y="66463"/>
                  <a:pt x="106680" y="33231"/>
                  <a:pt x="12192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E77DD6-3DDE-4586-B3A8-BD200EB2812F}"/>
              </a:ext>
            </a:extLst>
          </p:cNvPr>
          <p:cNvSpPr/>
          <p:nvPr/>
        </p:nvSpPr>
        <p:spPr>
          <a:xfrm flipH="1">
            <a:off x="3096260" y="1269669"/>
            <a:ext cx="647700" cy="153421"/>
          </a:xfrm>
          <a:custGeom>
            <a:avLst/>
            <a:gdLst>
              <a:gd name="connsiteX0" fmla="*/ 0 w 647700"/>
              <a:gd name="connsiteY0" fmla="*/ 28961 h 153421"/>
              <a:gd name="connsiteX1" fmla="*/ 510540 w 647700"/>
              <a:gd name="connsiteY1" fmla="*/ 8641 h 153421"/>
              <a:gd name="connsiteX2" fmla="*/ 647700 w 647700"/>
              <a:gd name="connsiteY2" fmla="*/ 153421 h 15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153421">
                <a:moveTo>
                  <a:pt x="0" y="28961"/>
                </a:moveTo>
                <a:cubicBezTo>
                  <a:pt x="201295" y="8429"/>
                  <a:pt x="402590" y="-12102"/>
                  <a:pt x="510540" y="8641"/>
                </a:cubicBezTo>
                <a:cubicBezTo>
                  <a:pt x="618490" y="29384"/>
                  <a:pt x="618067" y="110664"/>
                  <a:pt x="647700" y="15342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CD8643-53AE-4638-88B0-B2548C270833}"/>
              </a:ext>
            </a:extLst>
          </p:cNvPr>
          <p:cNvSpPr/>
          <p:nvPr/>
        </p:nvSpPr>
        <p:spPr>
          <a:xfrm rot="2773890">
            <a:off x="3016433" y="1372481"/>
            <a:ext cx="165573" cy="101216"/>
          </a:xfrm>
          <a:custGeom>
            <a:avLst/>
            <a:gdLst>
              <a:gd name="connsiteX0" fmla="*/ 0 w 121920"/>
              <a:gd name="connsiteY0" fmla="*/ 43180 h 75229"/>
              <a:gd name="connsiteX1" fmla="*/ 71120 w 121920"/>
              <a:gd name="connsiteY1" fmla="*/ 73660 h 75229"/>
              <a:gd name="connsiteX2" fmla="*/ 121920 w 121920"/>
              <a:gd name="connsiteY2" fmla="*/ 0 h 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5229">
                <a:moveTo>
                  <a:pt x="0" y="43180"/>
                </a:moveTo>
                <a:cubicBezTo>
                  <a:pt x="25400" y="62018"/>
                  <a:pt x="50800" y="80857"/>
                  <a:pt x="71120" y="73660"/>
                </a:cubicBezTo>
                <a:cubicBezTo>
                  <a:pt x="91440" y="66463"/>
                  <a:pt x="106680" y="33231"/>
                  <a:pt x="12192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1E496-DB23-4F23-9950-B315493F4187}"/>
              </a:ext>
            </a:extLst>
          </p:cNvPr>
          <p:cNvSpPr txBox="1"/>
          <p:nvPr/>
        </p:nvSpPr>
        <p:spPr>
          <a:xfrm>
            <a:off x="3499017" y="1025569"/>
            <a:ext cx="116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High Variance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2BD28-EE4A-440F-91F6-9D28655C0EBC}"/>
              </a:ext>
            </a:extLst>
          </p:cNvPr>
          <p:cNvSpPr txBox="1"/>
          <p:nvPr/>
        </p:nvSpPr>
        <p:spPr>
          <a:xfrm>
            <a:off x="6096" y="1014532"/>
            <a:ext cx="141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More computation</a:t>
            </a:r>
          </a:p>
        </p:txBody>
      </p:sp>
    </p:spTree>
    <p:extLst>
      <p:ext uri="{BB962C8B-B14F-4D97-AF65-F5344CB8AC3E}">
        <p14:creationId xmlns:p14="http://schemas.microsoft.com/office/powerpoint/2010/main" val="359907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B2F61-63EF-4862-8437-E99FD8240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1F4F3E-F43E-4E7E-91C1-7F944708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C16F-AA4E-4145-BA21-12225ADC7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vs Sample Updates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970398-42DB-48F5-B945-1DA3531160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there is a enough time to complete the expected update, then the resulting estimate is generally better</a:t>
            </a:r>
          </a:p>
          <a:p>
            <a:r>
              <a:rPr lang="en-US" dirty="0"/>
              <a:t>If not, then sample updates are usually better because they make </a:t>
            </a:r>
            <a:r>
              <a:rPr lang="en-US" i="1" dirty="0"/>
              <a:t>at least</a:t>
            </a:r>
            <a:r>
              <a:rPr lang="en-US" dirty="0"/>
              <a:t> some improvement</a:t>
            </a:r>
          </a:p>
          <a:p>
            <a:r>
              <a:rPr lang="en-US" dirty="0"/>
              <a:t>Given a unit of computational time, is it better devoted to few expected updates or b times as many sample updates?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B9C6A6-5884-4358-81C6-13CF3AAFC45A}"/>
                  </a:ext>
                </a:extLst>
              </p:cNvPr>
              <p:cNvSpPr/>
              <p:nvPr/>
            </p:nvSpPr>
            <p:spPr>
              <a:xfrm>
                <a:off x="617596" y="3089190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4B9C6A6-5884-4358-81C6-13CF3AAFC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96" y="3089190"/>
                <a:ext cx="561253" cy="51710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4DAD00-11F3-4D93-8B1E-39FCA1BC090E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178849" y="3347744"/>
            <a:ext cx="598171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052FE7C-E577-4B40-84C3-ABDAD902523C}"/>
              </a:ext>
            </a:extLst>
          </p:cNvPr>
          <p:cNvSpPr/>
          <p:nvPr/>
        </p:nvSpPr>
        <p:spPr>
          <a:xfrm>
            <a:off x="1777020" y="327740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C7011E-0D2D-48B6-B87E-1AB94734EFC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929701" y="2533193"/>
            <a:ext cx="1255794" cy="8145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CFA959B-2AB5-4328-8EDE-521E5982C568}"/>
                  </a:ext>
                </a:extLst>
              </p:cNvPr>
              <p:cNvSpPr/>
              <p:nvPr/>
            </p:nvSpPr>
            <p:spPr>
              <a:xfrm>
                <a:off x="3185495" y="2274638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CFA959B-2AB5-4328-8EDE-521E5982C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95" y="2274638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C74224-312B-46AE-AA34-C753E416AA0C}"/>
                  </a:ext>
                </a:extLst>
              </p:cNvPr>
              <p:cNvSpPr/>
              <p:nvPr/>
            </p:nvSpPr>
            <p:spPr>
              <a:xfrm>
                <a:off x="1731298" y="2908076"/>
                <a:ext cx="271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5C74224-312B-46AE-AA34-C753E416A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298" y="2908076"/>
                <a:ext cx="271125" cy="369332"/>
              </a:xfrm>
              <a:prstGeom prst="rect">
                <a:avLst/>
              </a:prstGeom>
              <a:blipFill>
                <a:blip r:embed="rId4"/>
                <a:stretch>
                  <a:fillRect l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52EBAC-40C8-4A4D-A61A-F0D29F00A4DD}"/>
                  </a:ext>
                </a:extLst>
              </p:cNvPr>
              <p:cNvSpPr/>
              <p:nvPr/>
            </p:nvSpPr>
            <p:spPr>
              <a:xfrm>
                <a:off x="3185494" y="3089190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52EBAC-40C8-4A4D-A61A-F0D29F00A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94" y="3089190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C70630B-C15F-4B5A-97EF-235525D19503}"/>
                  </a:ext>
                </a:extLst>
              </p:cNvPr>
              <p:cNvSpPr/>
              <p:nvPr/>
            </p:nvSpPr>
            <p:spPr>
              <a:xfrm>
                <a:off x="3185493" y="390374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′′′</m:t>
                      </m:r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C70630B-C15F-4B5A-97EF-235525D19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493" y="3903742"/>
                <a:ext cx="561253" cy="51710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E91D04-3A45-44AC-A93B-1B05547E696A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1929701" y="3347744"/>
            <a:ext cx="1255793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A20F05-3CF4-4CD6-9234-8B74B90946F2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1929701" y="3347744"/>
            <a:ext cx="1255792" cy="81455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46A2DE32-2A5E-45CB-B173-89135B760521}"/>
              </a:ext>
            </a:extLst>
          </p:cNvPr>
          <p:cNvSpPr/>
          <p:nvPr/>
        </p:nvSpPr>
        <p:spPr>
          <a:xfrm rot="2179717">
            <a:off x="1442718" y="2750518"/>
            <a:ext cx="1174502" cy="1204676"/>
          </a:xfrm>
          <a:prstGeom prst="arc">
            <a:avLst>
              <a:gd name="adj1" fmla="val 16200000"/>
              <a:gd name="adj2" fmla="val 16125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B1363-3EE5-4C9E-91BF-172D1E79FA9B}"/>
              </a:ext>
            </a:extLst>
          </p:cNvPr>
          <p:cNvSpPr txBox="1"/>
          <p:nvPr/>
        </p:nvSpPr>
        <p:spPr>
          <a:xfrm>
            <a:off x="1832633" y="3464073"/>
            <a:ext cx="50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B2233A-3831-4B28-89A6-8086087DC357}"/>
              </a:ext>
            </a:extLst>
          </p:cNvPr>
          <p:cNvSpPr/>
          <p:nvPr/>
        </p:nvSpPr>
        <p:spPr>
          <a:xfrm>
            <a:off x="2137709" y="3985523"/>
            <a:ext cx="657826" cy="1809881"/>
          </a:xfrm>
          <a:custGeom>
            <a:avLst/>
            <a:gdLst>
              <a:gd name="connsiteX0" fmla="*/ 397386 w 657826"/>
              <a:gd name="connsiteY0" fmla="*/ 1809881 h 1809881"/>
              <a:gd name="connsiteX1" fmla="*/ 479367 w 657826"/>
              <a:gd name="connsiteY1" fmla="*/ 1116198 h 1809881"/>
              <a:gd name="connsiteX2" fmla="*/ 95 w 657826"/>
              <a:gd name="connsiteY2" fmla="*/ 1116198 h 1809881"/>
              <a:gd name="connsiteX3" fmla="*/ 523510 w 657826"/>
              <a:gd name="connsiteY3" fmla="*/ 88287 h 1809881"/>
              <a:gd name="connsiteX4" fmla="*/ 416305 w 657826"/>
              <a:gd name="connsiteY4" fmla="*/ 81980 h 1809881"/>
              <a:gd name="connsiteX5" fmla="*/ 655941 w 657826"/>
              <a:gd name="connsiteY5" fmla="*/ 189186 h 1809881"/>
              <a:gd name="connsiteX6" fmla="*/ 529817 w 657826"/>
              <a:gd name="connsiteY6" fmla="*/ 0 h 180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826" h="1809881">
                <a:moveTo>
                  <a:pt x="397386" y="1809881"/>
                </a:moveTo>
                <a:cubicBezTo>
                  <a:pt x="471484" y="1520846"/>
                  <a:pt x="545582" y="1231812"/>
                  <a:pt x="479367" y="1116198"/>
                </a:cubicBezTo>
                <a:cubicBezTo>
                  <a:pt x="413152" y="1000584"/>
                  <a:pt x="-7262" y="1287516"/>
                  <a:pt x="95" y="1116198"/>
                </a:cubicBezTo>
                <a:cubicBezTo>
                  <a:pt x="7452" y="944879"/>
                  <a:pt x="454142" y="260657"/>
                  <a:pt x="523510" y="88287"/>
                </a:cubicBezTo>
                <a:cubicBezTo>
                  <a:pt x="592878" y="-84083"/>
                  <a:pt x="394233" y="65164"/>
                  <a:pt x="416305" y="81980"/>
                </a:cubicBezTo>
                <a:cubicBezTo>
                  <a:pt x="438377" y="98796"/>
                  <a:pt x="637022" y="202849"/>
                  <a:pt x="655941" y="189186"/>
                </a:cubicBezTo>
                <a:cubicBezTo>
                  <a:pt x="674860" y="175523"/>
                  <a:pt x="545583" y="60960"/>
                  <a:pt x="529817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050C31-C883-4306-9A11-370C77AF2C99}"/>
              </a:ext>
            </a:extLst>
          </p:cNvPr>
          <p:cNvSpPr txBox="1"/>
          <p:nvPr/>
        </p:nvSpPr>
        <p:spPr>
          <a:xfrm>
            <a:off x="836598" y="5432257"/>
            <a:ext cx="188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All branches are equally likely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B077D49-A1C2-44AB-8733-DC530CA3D369}"/>
              </a:ext>
            </a:extLst>
          </p:cNvPr>
          <p:cNvSpPr/>
          <p:nvPr/>
        </p:nvSpPr>
        <p:spPr>
          <a:xfrm>
            <a:off x="4030596" y="3194452"/>
            <a:ext cx="1184637" cy="1661327"/>
          </a:xfrm>
          <a:custGeom>
            <a:avLst/>
            <a:gdLst>
              <a:gd name="connsiteX0" fmla="*/ 1184637 w 1184637"/>
              <a:gd name="connsiteY0" fmla="*/ 1661327 h 1661327"/>
              <a:gd name="connsiteX1" fmla="*/ 837796 w 1184637"/>
              <a:gd name="connsiteY1" fmla="*/ 343330 h 1661327"/>
              <a:gd name="connsiteX2" fmla="*/ 62132 w 1184637"/>
              <a:gd name="connsiteY2" fmla="*/ 46938 h 1661327"/>
              <a:gd name="connsiteX3" fmla="*/ 55826 w 1184637"/>
              <a:gd name="connsiteY3" fmla="*/ 97388 h 1661327"/>
              <a:gd name="connsiteX4" fmla="*/ 125194 w 1184637"/>
              <a:gd name="connsiteY4" fmla="*/ 2795 h 1661327"/>
              <a:gd name="connsiteX5" fmla="*/ 11683 w 1184637"/>
              <a:gd name="connsiteY5" fmla="*/ 34326 h 166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637" h="1661327">
                <a:moveTo>
                  <a:pt x="1184637" y="1661327"/>
                </a:moveTo>
                <a:cubicBezTo>
                  <a:pt x="1104758" y="1136861"/>
                  <a:pt x="1024880" y="612395"/>
                  <a:pt x="837796" y="343330"/>
                </a:cubicBezTo>
                <a:cubicBezTo>
                  <a:pt x="650712" y="74265"/>
                  <a:pt x="192460" y="87928"/>
                  <a:pt x="62132" y="46938"/>
                </a:cubicBezTo>
                <a:cubicBezTo>
                  <a:pt x="-68196" y="5948"/>
                  <a:pt x="45316" y="104745"/>
                  <a:pt x="55826" y="97388"/>
                </a:cubicBezTo>
                <a:cubicBezTo>
                  <a:pt x="66336" y="90031"/>
                  <a:pt x="132551" y="13305"/>
                  <a:pt x="125194" y="2795"/>
                </a:cubicBezTo>
                <a:cubicBezTo>
                  <a:pt x="117837" y="-7715"/>
                  <a:pt x="64760" y="13305"/>
                  <a:pt x="11683" y="3432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A29FFF4-59DF-4942-9011-6916B604E462}"/>
              </a:ext>
            </a:extLst>
          </p:cNvPr>
          <p:cNvSpPr/>
          <p:nvPr/>
        </p:nvSpPr>
        <p:spPr>
          <a:xfrm>
            <a:off x="4182996" y="2533194"/>
            <a:ext cx="1184637" cy="2474986"/>
          </a:xfrm>
          <a:custGeom>
            <a:avLst/>
            <a:gdLst>
              <a:gd name="connsiteX0" fmla="*/ 1184637 w 1184637"/>
              <a:gd name="connsiteY0" fmla="*/ 1661327 h 1661327"/>
              <a:gd name="connsiteX1" fmla="*/ 837796 w 1184637"/>
              <a:gd name="connsiteY1" fmla="*/ 343330 h 1661327"/>
              <a:gd name="connsiteX2" fmla="*/ 62132 w 1184637"/>
              <a:gd name="connsiteY2" fmla="*/ 46938 h 1661327"/>
              <a:gd name="connsiteX3" fmla="*/ 55826 w 1184637"/>
              <a:gd name="connsiteY3" fmla="*/ 97388 h 1661327"/>
              <a:gd name="connsiteX4" fmla="*/ 125194 w 1184637"/>
              <a:gd name="connsiteY4" fmla="*/ 2795 h 1661327"/>
              <a:gd name="connsiteX5" fmla="*/ 11683 w 1184637"/>
              <a:gd name="connsiteY5" fmla="*/ 34326 h 166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637" h="1661327">
                <a:moveTo>
                  <a:pt x="1184637" y="1661327"/>
                </a:moveTo>
                <a:cubicBezTo>
                  <a:pt x="1104758" y="1136861"/>
                  <a:pt x="1024880" y="612395"/>
                  <a:pt x="837796" y="343330"/>
                </a:cubicBezTo>
                <a:cubicBezTo>
                  <a:pt x="650712" y="74265"/>
                  <a:pt x="192460" y="87928"/>
                  <a:pt x="62132" y="46938"/>
                </a:cubicBezTo>
                <a:cubicBezTo>
                  <a:pt x="-68196" y="5948"/>
                  <a:pt x="45316" y="104745"/>
                  <a:pt x="55826" y="97388"/>
                </a:cubicBezTo>
                <a:cubicBezTo>
                  <a:pt x="66336" y="90031"/>
                  <a:pt x="132551" y="13305"/>
                  <a:pt x="125194" y="2795"/>
                </a:cubicBezTo>
                <a:cubicBezTo>
                  <a:pt x="117837" y="-7715"/>
                  <a:pt x="64760" y="13305"/>
                  <a:pt x="11683" y="3432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E6F0ACC-BF09-42C9-85F3-4D47C1E97B17}"/>
              </a:ext>
            </a:extLst>
          </p:cNvPr>
          <p:cNvSpPr/>
          <p:nvPr/>
        </p:nvSpPr>
        <p:spPr>
          <a:xfrm>
            <a:off x="4094973" y="3985523"/>
            <a:ext cx="926767" cy="972407"/>
          </a:xfrm>
          <a:custGeom>
            <a:avLst/>
            <a:gdLst>
              <a:gd name="connsiteX0" fmla="*/ 1184637 w 1184637"/>
              <a:gd name="connsiteY0" fmla="*/ 1661327 h 1661327"/>
              <a:gd name="connsiteX1" fmla="*/ 837796 w 1184637"/>
              <a:gd name="connsiteY1" fmla="*/ 343330 h 1661327"/>
              <a:gd name="connsiteX2" fmla="*/ 62132 w 1184637"/>
              <a:gd name="connsiteY2" fmla="*/ 46938 h 1661327"/>
              <a:gd name="connsiteX3" fmla="*/ 55826 w 1184637"/>
              <a:gd name="connsiteY3" fmla="*/ 97388 h 1661327"/>
              <a:gd name="connsiteX4" fmla="*/ 125194 w 1184637"/>
              <a:gd name="connsiteY4" fmla="*/ 2795 h 1661327"/>
              <a:gd name="connsiteX5" fmla="*/ 11683 w 1184637"/>
              <a:gd name="connsiteY5" fmla="*/ 34326 h 166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4637" h="1661327">
                <a:moveTo>
                  <a:pt x="1184637" y="1661327"/>
                </a:moveTo>
                <a:cubicBezTo>
                  <a:pt x="1104758" y="1136861"/>
                  <a:pt x="1024880" y="612395"/>
                  <a:pt x="837796" y="343330"/>
                </a:cubicBezTo>
                <a:cubicBezTo>
                  <a:pt x="650712" y="74265"/>
                  <a:pt x="192460" y="87928"/>
                  <a:pt x="62132" y="46938"/>
                </a:cubicBezTo>
                <a:cubicBezTo>
                  <a:pt x="-68196" y="5948"/>
                  <a:pt x="45316" y="104745"/>
                  <a:pt x="55826" y="97388"/>
                </a:cubicBezTo>
                <a:cubicBezTo>
                  <a:pt x="66336" y="90031"/>
                  <a:pt x="132551" y="13305"/>
                  <a:pt x="125194" y="2795"/>
                </a:cubicBezTo>
                <a:cubicBezTo>
                  <a:pt x="117837" y="-7715"/>
                  <a:pt x="64760" y="13305"/>
                  <a:pt x="11683" y="3432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449CA-3E97-411A-BA38-6D36250408CD}"/>
              </a:ext>
            </a:extLst>
          </p:cNvPr>
          <p:cNvSpPr txBox="1"/>
          <p:nvPr/>
        </p:nvSpPr>
        <p:spPr>
          <a:xfrm>
            <a:off x="4182996" y="5149073"/>
            <a:ext cx="18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All next states are initialized with their correct values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7AC54D-EB78-47BE-940C-29AE95161DE0}"/>
              </a:ext>
            </a:extLst>
          </p:cNvPr>
          <p:cNvSpPr txBox="1"/>
          <p:nvPr/>
        </p:nvSpPr>
        <p:spPr>
          <a:xfrm>
            <a:off x="238427" y="1397749"/>
            <a:ext cx="1880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Roughly expected updates takes b times as much computation as the sample update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C2D78F8-7162-458C-86DF-47F3CF397102}"/>
              </a:ext>
            </a:extLst>
          </p:cNvPr>
          <p:cNvSpPr/>
          <p:nvPr/>
        </p:nvSpPr>
        <p:spPr>
          <a:xfrm>
            <a:off x="1874088" y="2101503"/>
            <a:ext cx="663803" cy="1477328"/>
          </a:xfrm>
          <a:custGeom>
            <a:avLst/>
            <a:gdLst>
              <a:gd name="connsiteX0" fmla="*/ 0 w 828909"/>
              <a:gd name="connsiteY0" fmla="*/ 0 h 1511091"/>
              <a:gd name="connsiteX1" fmla="*/ 800888 w 828909"/>
              <a:gd name="connsiteY1" fmla="*/ 327923 h 1511091"/>
              <a:gd name="connsiteX2" fmla="*/ 624315 w 828909"/>
              <a:gd name="connsiteY2" fmla="*/ 1059443 h 1511091"/>
              <a:gd name="connsiteX3" fmla="*/ 403597 w 828909"/>
              <a:gd name="connsiteY3" fmla="*/ 1507183 h 1511091"/>
              <a:gd name="connsiteX4" fmla="*/ 365760 w 828909"/>
              <a:gd name="connsiteY4" fmla="*/ 1286466 h 1511091"/>
              <a:gd name="connsiteX5" fmla="*/ 592784 w 828909"/>
              <a:gd name="connsiteY5" fmla="*/ 1450427 h 1511091"/>
              <a:gd name="connsiteX6" fmla="*/ 384679 w 828909"/>
              <a:gd name="connsiteY6" fmla="*/ 1500877 h 151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909" h="1511091">
                <a:moveTo>
                  <a:pt x="0" y="0"/>
                </a:moveTo>
                <a:cubicBezTo>
                  <a:pt x="348418" y="75674"/>
                  <a:pt x="696836" y="151349"/>
                  <a:pt x="800888" y="327923"/>
                </a:cubicBezTo>
                <a:cubicBezTo>
                  <a:pt x="904941" y="504497"/>
                  <a:pt x="690530" y="862900"/>
                  <a:pt x="624315" y="1059443"/>
                </a:cubicBezTo>
                <a:cubicBezTo>
                  <a:pt x="558100" y="1255986"/>
                  <a:pt x="446690" y="1469346"/>
                  <a:pt x="403597" y="1507183"/>
                </a:cubicBezTo>
                <a:cubicBezTo>
                  <a:pt x="360504" y="1545020"/>
                  <a:pt x="334229" y="1295925"/>
                  <a:pt x="365760" y="1286466"/>
                </a:cubicBezTo>
                <a:cubicBezTo>
                  <a:pt x="397291" y="1277007"/>
                  <a:pt x="589631" y="1414692"/>
                  <a:pt x="592784" y="1450427"/>
                </a:cubicBezTo>
                <a:cubicBezTo>
                  <a:pt x="595937" y="1486162"/>
                  <a:pt x="490308" y="1493519"/>
                  <a:pt x="384679" y="1500877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/>
      <p:bldP spid="28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5" grpId="0"/>
      <p:bldP spid="35" grpId="1"/>
      <p:bldP spid="36" grpId="0" animBg="1"/>
      <p:bldP spid="3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FB1CFA-0B58-4368-884E-93E77AB0A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402B4-ACA1-4D7C-B4F8-9FD8442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46FB-115A-4B1E-AC8B-A6A16ED9BC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vs Sample Updates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BC1912-3961-44CC-A916-09764893F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2042" y="1920528"/>
            <a:ext cx="5492496" cy="3105517"/>
          </a:xfrm>
        </p:spPr>
        <p:txBody>
          <a:bodyPr/>
          <a:lstStyle/>
          <a:p>
            <a:pPr marL="0" indent="0" algn="r">
              <a:buNone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“These results suggests that </a:t>
            </a:r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sample updates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are likely to be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superior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 to </a:t>
            </a:r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expected updates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+mj-ea"/>
                <a:cs typeface="+mj-cs"/>
              </a:rPr>
              <a:t>on problems with large stochastic branching factors and too many states to be solved exactly”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C95CD-A38C-4EE1-8492-9045CF7D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291634"/>
            <a:ext cx="6072188" cy="31908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06EA55-6880-4099-A996-46C17467244A}"/>
              </a:ext>
            </a:extLst>
          </p:cNvPr>
          <p:cNvSpPr txBox="1">
            <a:spLocks/>
          </p:cNvSpPr>
          <p:nvPr/>
        </p:nvSpPr>
        <p:spPr>
          <a:xfrm>
            <a:off x="6202799" y="5026045"/>
            <a:ext cx="5493600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Sutton and </a:t>
            </a:r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Barto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, Reinforcement Learning: an Introduction, 2</a:t>
            </a:r>
            <a:r>
              <a:rPr lang="en-US" sz="1400" i="1" baseline="30000" dirty="0">
                <a:solidFill>
                  <a:schemeClr val="bg2">
                    <a:lumMod val="50000"/>
                  </a:schemeClr>
                </a:solidFill>
              </a:rPr>
              <a:t>nd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 edition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DBD78B-DAC8-43DE-91C2-EF980E52BD63}"/>
              </a:ext>
            </a:extLst>
          </p:cNvPr>
          <p:cNvGrpSpPr/>
          <p:nvPr/>
        </p:nvGrpSpPr>
        <p:grpSpPr>
          <a:xfrm>
            <a:off x="6425950" y="3657488"/>
            <a:ext cx="5225040" cy="1035000"/>
            <a:chOff x="6425950" y="3657488"/>
            <a:chExt cx="5225040" cy="10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7CA4D91-D7CD-40E4-B22A-6FB362A37BDE}"/>
                    </a:ext>
                  </a:extLst>
                </p14:cNvPr>
                <p14:cNvContentPartPr/>
                <p14:nvPr/>
              </p14:nvContentPartPr>
              <p14:xfrm>
                <a:off x="8304790" y="3676208"/>
                <a:ext cx="3346200" cy="83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7CA4D91-D7CD-40E4-B22A-6FB362A37B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15150" y="3496208"/>
                  <a:ext cx="35258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B6A6B7-8C7C-4249-B640-947DA4A5D2B2}"/>
                    </a:ext>
                  </a:extLst>
                </p14:cNvPr>
                <p14:cNvContentPartPr/>
                <p14:nvPr/>
              </p14:nvContentPartPr>
              <p14:xfrm>
                <a:off x="6425950" y="4095968"/>
                <a:ext cx="5132520" cy="14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B6A6B7-8C7C-4249-B640-947DA4A5D2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5950" y="3915968"/>
                  <a:ext cx="5312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16AF54-23E3-498A-AC40-81E0D813240F}"/>
                    </a:ext>
                  </a:extLst>
                </p14:cNvPr>
                <p14:cNvContentPartPr/>
                <p14:nvPr/>
              </p14:nvContentPartPr>
              <p14:xfrm>
                <a:off x="7182310" y="4506008"/>
                <a:ext cx="4257360" cy="18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16AF54-23E3-498A-AC40-81E0D81324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2310" y="4326008"/>
                  <a:ext cx="44370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E52767-E443-4998-A83C-3518D23ED549}"/>
                    </a:ext>
                  </a:extLst>
                </p14:cNvPr>
                <p14:cNvContentPartPr/>
                <p14:nvPr/>
              </p14:nvContentPartPr>
              <p14:xfrm>
                <a:off x="7509550" y="4211888"/>
                <a:ext cx="2933640" cy="139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E52767-E443-4998-A83C-3518D23ED5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9550" y="4032248"/>
                  <a:ext cx="3113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E1D8C3-B63D-40DC-9972-8159E5B470CB}"/>
                    </a:ext>
                  </a:extLst>
                </p14:cNvPr>
                <p14:cNvContentPartPr/>
                <p14:nvPr/>
              </p14:nvContentPartPr>
              <p14:xfrm>
                <a:off x="7340350" y="421224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E1D8C3-B63D-40DC-9972-8159E5B470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50350" y="4032608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424A13-4359-4C8C-A8BD-12FEAF882A80}"/>
                    </a:ext>
                  </a:extLst>
                </p14:cNvPr>
                <p14:cNvContentPartPr/>
                <p14:nvPr/>
              </p14:nvContentPartPr>
              <p14:xfrm>
                <a:off x="6978910" y="4256528"/>
                <a:ext cx="91656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424A13-4359-4C8C-A8BD-12FEAF882A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88910" y="4076528"/>
                  <a:ext cx="10962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9D33A0-7DBE-4D2C-B0BF-D47BADCAA1C4}"/>
                    </a:ext>
                  </a:extLst>
                </p14:cNvPr>
                <p14:cNvContentPartPr/>
                <p14:nvPr/>
              </p14:nvContentPartPr>
              <p14:xfrm>
                <a:off x="8140990" y="3940808"/>
                <a:ext cx="3505680" cy="6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9D33A0-7DBE-4D2C-B0BF-D47BADCAA1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51350" y="3760808"/>
                  <a:ext cx="36853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472467-E525-4B69-A268-48E4B97EC247}"/>
                    </a:ext>
                  </a:extLst>
                </p14:cNvPr>
                <p14:cNvContentPartPr/>
                <p14:nvPr/>
              </p14:nvContentPartPr>
              <p14:xfrm>
                <a:off x="6601630" y="3657488"/>
                <a:ext cx="1967040" cy="235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472467-E525-4B69-A268-48E4B97EC2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11630" y="3477488"/>
                  <a:ext cx="2146680" cy="59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981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A7321-0318-4F85-8B59-8C5D7C4AD7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above analysis assumed that all </a:t>
            </a:r>
            <a:r>
              <a:rPr lang="en-US" i="1" dirty="0"/>
              <a:t>b</a:t>
            </a:r>
            <a:r>
              <a:rPr lang="en-US" dirty="0"/>
              <a:t> possible states are </a:t>
            </a:r>
            <a:r>
              <a:rPr lang="en-US" i="1" dirty="0"/>
              <a:t>equally</a:t>
            </a:r>
            <a:r>
              <a:rPr lang="en-US" dirty="0"/>
              <a:t> likely to occur. </a:t>
            </a:r>
          </a:p>
          <a:p>
            <a:r>
              <a:rPr lang="en-US" dirty="0"/>
              <a:t>Suppose instead that some of the </a:t>
            </a:r>
            <a:r>
              <a:rPr lang="en-US" i="1" dirty="0"/>
              <a:t>b</a:t>
            </a:r>
            <a:r>
              <a:rPr lang="en-US" dirty="0"/>
              <a:t> states were </a:t>
            </a:r>
            <a:r>
              <a:rPr lang="en-US" b="1" dirty="0"/>
              <a:t>much more likely than most</a:t>
            </a:r>
            <a:r>
              <a:rPr lang="en-US" dirty="0"/>
              <a:t>. </a:t>
            </a:r>
          </a:p>
          <a:p>
            <a:r>
              <a:rPr lang="en-US" dirty="0"/>
              <a:t>Would that </a:t>
            </a:r>
            <a:r>
              <a:rPr lang="en-US" i="1" dirty="0"/>
              <a:t>strengthen</a:t>
            </a:r>
            <a:r>
              <a:rPr lang="en-US" dirty="0"/>
              <a:t> or </a:t>
            </a:r>
            <a:r>
              <a:rPr lang="en-US" i="1" dirty="0"/>
              <a:t>weaken</a:t>
            </a:r>
            <a:r>
              <a:rPr lang="en-US" dirty="0"/>
              <a:t> the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BBF1F-7CC6-486E-ADCB-C2EA9E632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04D02E-694B-423F-9525-97196859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A0047-FDC1-4AEA-9B4E-FEB622499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vs Sample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0A1C4-32FC-4724-95CF-B645C426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59" y="3941380"/>
            <a:ext cx="2181803" cy="222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AF695-D18F-4027-816E-1AF1C5C6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62" y="3941380"/>
            <a:ext cx="2169271" cy="220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369D5-E7BF-4442-9D55-DDAB2A51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36" y="3979848"/>
            <a:ext cx="2148603" cy="2131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5693C0-1B03-44C4-A9C1-D9F575B41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667" y="274813"/>
            <a:ext cx="3714564" cy="369227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5769B1-7D52-46AD-9AFE-D036ABA30B59}"/>
              </a:ext>
            </a:extLst>
          </p:cNvPr>
          <p:cNvSpPr/>
          <p:nvPr/>
        </p:nvSpPr>
        <p:spPr>
          <a:xfrm>
            <a:off x="10714246" y="1374753"/>
            <a:ext cx="694403" cy="1330836"/>
          </a:xfrm>
          <a:custGeom>
            <a:avLst/>
            <a:gdLst>
              <a:gd name="connsiteX0" fmla="*/ 643233 w 694403"/>
              <a:gd name="connsiteY0" fmla="*/ 0 h 1330836"/>
              <a:gd name="connsiteX1" fmla="*/ 655845 w 694403"/>
              <a:gd name="connsiteY1" fmla="*/ 794582 h 1330836"/>
              <a:gd name="connsiteX2" fmla="*/ 214411 w 694403"/>
              <a:gd name="connsiteY2" fmla="*/ 1280160 h 1330836"/>
              <a:gd name="connsiteX3" fmla="*/ 0 w 694403"/>
              <a:gd name="connsiteY3" fmla="*/ 1317997 h 133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403" h="1330836">
                <a:moveTo>
                  <a:pt x="643233" y="0"/>
                </a:moveTo>
                <a:cubicBezTo>
                  <a:pt x="685274" y="290611"/>
                  <a:pt x="727315" y="581222"/>
                  <a:pt x="655845" y="794582"/>
                </a:cubicBezTo>
                <a:cubicBezTo>
                  <a:pt x="584375" y="1007942"/>
                  <a:pt x="323719" y="1192924"/>
                  <a:pt x="214411" y="1280160"/>
                </a:cubicBezTo>
                <a:cubicBezTo>
                  <a:pt x="105103" y="1367396"/>
                  <a:pt x="42041" y="1314844"/>
                  <a:pt x="0" y="1317997"/>
                </a:cubicBezTo>
              </a:path>
            </a:pathLst>
          </a:custGeom>
          <a:ln w="38100">
            <a:solidFill>
              <a:srgbClr val="1E77B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B6B1B9-B46B-4533-858F-D6D0677AFE2A}"/>
              </a:ext>
            </a:extLst>
          </p:cNvPr>
          <p:cNvSpPr/>
          <p:nvPr/>
        </p:nvSpPr>
        <p:spPr>
          <a:xfrm>
            <a:off x="10679424" y="2628900"/>
            <a:ext cx="100971" cy="165735"/>
          </a:xfrm>
          <a:custGeom>
            <a:avLst/>
            <a:gdLst>
              <a:gd name="connsiteX0" fmla="*/ 100971 w 100971"/>
              <a:gd name="connsiteY0" fmla="*/ 165735 h 165735"/>
              <a:gd name="connsiteX1" fmla="*/ 6 w 100971"/>
              <a:gd name="connsiteY1" fmla="*/ 60960 h 165735"/>
              <a:gd name="connsiteX2" fmla="*/ 97161 w 100971"/>
              <a:gd name="connsiteY2" fmla="*/ 0 h 16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971" h="165735">
                <a:moveTo>
                  <a:pt x="100971" y="165735"/>
                </a:moveTo>
                <a:cubicBezTo>
                  <a:pt x="50806" y="127158"/>
                  <a:pt x="641" y="88582"/>
                  <a:pt x="6" y="60960"/>
                </a:cubicBezTo>
                <a:cubicBezTo>
                  <a:pt x="-629" y="33337"/>
                  <a:pt x="48266" y="16668"/>
                  <a:pt x="97161" y="0"/>
                </a:cubicBezTo>
              </a:path>
            </a:pathLst>
          </a:custGeom>
          <a:ln w="38100">
            <a:solidFill>
              <a:srgbClr val="1E77B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7150-207E-4119-A934-3884DCE261CD}"/>
              </a:ext>
            </a:extLst>
          </p:cNvPr>
          <p:cNvSpPr txBox="1"/>
          <p:nvPr/>
        </p:nvSpPr>
        <p:spPr>
          <a:xfrm>
            <a:off x="10362056" y="741305"/>
            <a:ext cx="189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E77B4"/>
                </a:solidFill>
                <a:latin typeface="Bradley Hand ITC" panose="03070402050302030203" pitchFamily="66" charset="0"/>
              </a:rPr>
              <a:t>Weaker</a:t>
            </a:r>
          </a:p>
          <a:p>
            <a:pPr algn="ctr"/>
            <a:r>
              <a:rPr lang="en-US" b="1" dirty="0">
                <a:solidFill>
                  <a:srgbClr val="1E77B4"/>
                </a:solidFill>
                <a:latin typeface="Bradley Hand ITC" panose="03070402050302030203" pitchFamily="66" charset="0"/>
              </a:rPr>
              <a:t>(Double Normal)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6D3D7F-C6D7-49E3-A79E-F0F4CAE9FCFD}"/>
              </a:ext>
            </a:extLst>
          </p:cNvPr>
          <p:cNvSpPr/>
          <p:nvPr/>
        </p:nvSpPr>
        <p:spPr>
          <a:xfrm flipV="1">
            <a:off x="10652770" y="3241284"/>
            <a:ext cx="752407" cy="328940"/>
          </a:xfrm>
          <a:custGeom>
            <a:avLst/>
            <a:gdLst>
              <a:gd name="connsiteX0" fmla="*/ 734558 w 752407"/>
              <a:gd name="connsiteY0" fmla="*/ 328940 h 328940"/>
              <a:gd name="connsiteX1" fmla="*/ 661406 w 752407"/>
              <a:gd name="connsiteY1" fmla="*/ 121676 h 328940"/>
              <a:gd name="connsiteX2" fmla="*/ 27422 w 752407"/>
              <a:gd name="connsiteY2" fmla="*/ 42428 h 328940"/>
              <a:gd name="connsiteX3" fmla="*/ 112766 w 752407"/>
              <a:gd name="connsiteY3" fmla="*/ 5852 h 328940"/>
              <a:gd name="connsiteX4" fmla="*/ 94478 w 752407"/>
              <a:gd name="connsiteY4" fmla="*/ 164348 h 328940"/>
              <a:gd name="connsiteX5" fmla="*/ 27422 w 752407"/>
              <a:gd name="connsiteY5" fmla="*/ 36332 h 32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407" h="328940">
                <a:moveTo>
                  <a:pt x="734558" y="328940"/>
                </a:moveTo>
                <a:cubicBezTo>
                  <a:pt x="756910" y="249184"/>
                  <a:pt x="779262" y="169428"/>
                  <a:pt x="661406" y="121676"/>
                </a:cubicBezTo>
                <a:cubicBezTo>
                  <a:pt x="543550" y="73924"/>
                  <a:pt x="118862" y="61732"/>
                  <a:pt x="27422" y="42428"/>
                </a:cubicBezTo>
                <a:cubicBezTo>
                  <a:pt x="-64018" y="23124"/>
                  <a:pt x="101590" y="-14468"/>
                  <a:pt x="112766" y="5852"/>
                </a:cubicBezTo>
                <a:cubicBezTo>
                  <a:pt x="123942" y="26172"/>
                  <a:pt x="108702" y="159268"/>
                  <a:pt x="94478" y="164348"/>
                </a:cubicBezTo>
                <a:cubicBezTo>
                  <a:pt x="80254" y="169428"/>
                  <a:pt x="43678" y="68844"/>
                  <a:pt x="27422" y="36332"/>
                </a:cubicBezTo>
              </a:path>
            </a:pathLst>
          </a:custGeom>
          <a:noFill/>
          <a:ln w="38100">
            <a:solidFill>
              <a:srgbClr val="FF8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9549C-0726-4191-B10B-28423BA39C2D}"/>
              </a:ext>
            </a:extLst>
          </p:cNvPr>
          <p:cNvSpPr txBox="1"/>
          <p:nvPr/>
        </p:nvSpPr>
        <p:spPr>
          <a:xfrm>
            <a:off x="10780395" y="2713307"/>
            <a:ext cx="119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8B25"/>
                </a:solidFill>
                <a:latin typeface="Bradley Hand ITC" panose="03070402050302030203" pitchFamily="66" charset="0"/>
              </a:rPr>
              <a:t>Stronger</a:t>
            </a:r>
          </a:p>
          <a:p>
            <a:pPr algn="ctr"/>
            <a:r>
              <a:rPr lang="en-US" b="1" dirty="0">
                <a:solidFill>
                  <a:srgbClr val="FF8B25"/>
                </a:solidFill>
                <a:latin typeface="Bradley Hand ITC" panose="03070402050302030203" pitchFamily="66" charset="0"/>
              </a:rPr>
              <a:t>(Normal)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43CDAE-CC15-4468-B9EE-4DD8F70F8BA4}"/>
              </a:ext>
            </a:extLst>
          </p:cNvPr>
          <p:cNvSpPr/>
          <p:nvPr/>
        </p:nvSpPr>
        <p:spPr>
          <a:xfrm>
            <a:off x="6665661" y="2237444"/>
            <a:ext cx="1448711" cy="707686"/>
          </a:xfrm>
          <a:custGeom>
            <a:avLst/>
            <a:gdLst>
              <a:gd name="connsiteX0" fmla="*/ 0 w 1448711"/>
              <a:gd name="connsiteY0" fmla="*/ 411163 h 707686"/>
              <a:gd name="connsiteX1" fmla="*/ 422516 w 1448711"/>
              <a:gd name="connsiteY1" fmla="*/ 45403 h 707686"/>
              <a:gd name="connsiteX2" fmla="*/ 1399978 w 1448711"/>
              <a:gd name="connsiteY2" fmla="*/ 76934 h 707686"/>
              <a:gd name="connsiteX3" fmla="*/ 1299078 w 1448711"/>
              <a:gd name="connsiteY3" fmla="*/ 688636 h 707686"/>
              <a:gd name="connsiteX4" fmla="*/ 1280160 w 1448711"/>
              <a:gd name="connsiteY4" fmla="*/ 562512 h 707686"/>
              <a:gd name="connsiteX5" fmla="*/ 1444121 w 1448711"/>
              <a:gd name="connsiteY5" fmla="*/ 663411 h 707686"/>
              <a:gd name="connsiteX6" fmla="*/ 1292772 w 1448711"/>
              <a:gd name="connsiteY6" fmla="*/ 694942 h 70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8711" h="707686">
                <a:moveTo>
                  <a:pt x="0" y="411163"/>
                </a:moveTo>
                <a:cubicBezTo>
                  <a:pt x="94593" y="256135"/>
                  <a:pt x="189186" y="101108"/>
                  <a:pt x="422516" y="45403"/>
                </a:cubicBezTo>
                <a:cubicBezTo>
                  <a:pt x="655846" y="-10302"/>
                  <a:pt x="1253884" y="-30271"/>
                  <a:pt x="1399978" y="76934"/>
                </a:cubicBezTo>
                <a:cubicBezTo>
                  <a:pt x="1546072" y="184139"/>
                  <a:pt x="1319048" y="607706"/>
                  <a:pt x="1299078" y="688636"/>
                </a:cubicBezTo>
                <a:cubicBezTo>
                  <a:pt x="1279108" y="769566"/>
                  <a:pt x="1255986" y="566716"/>
                  <a:pt x="1280160" y="562512"/>
                </a:cubicBezTo>
                <a:cubicBezTo>
                  <a:pt x="1304334" y="558308"/>
                  <a:pt x="1442019" y="641339"/>
                  <a:pt x="1444121" y="663411"/>
                </a:cubicBezTo>
                <a:cubicBezTo>
                  <a:pt x="1446223" y="685483"/>
                  <a:pt x="1292772" y="694942"/>
                  <a:pt x="1292772" y="694942"/>
                </a:cubicBezTo>
              </a:path>
            </a:pathLst>
          </a:custGeom>
          <a:noFill/>
          <a:ln w="38100">
            <a:solidFill>
              <a:srgbClr val="269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0C04C5-72DB-46B1-A356-9C8730CD470C}"/>
              </a:ext>
            </a:extLst>
          </p:cNvPr>
          <p:cNvSpPr txBox="1"/>
          <p:nvPr/>
        </p:nvSpPr>
        <p:spPr>
          <a:xfrm>
            <a:off x="5801477" y="2695107"/>
            <a:ext cx="189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69D26"/>
                </a:solidFill>
                <a:latin typeface="Bradley Hand ITC" panose="03070402050302030203" pitchFamily="66" charset="0"/>
              </a:rPr>
              <a:t>Baseline</a:t>
            </a:r>
          </a:p>
          <a:p>
            <a:pPr algn="ctr"/>
            <a:r>
              <a:rPr lang="en-US" b="1" dirty="0">
                <a:solidFill>
                  <a:srgbClr val="269D26"/>
                </a:solidFill>
                <a:latin typeface="Bradley Hand ITC" panose="03070402050302030203" pitchFamily="66" charset="0"/>
              </a:rPr>
              <a:t>(Uniform)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2EBF02-C2F8-47BC-BA0A-C0ED8E9FDAFE}"/>
              </a:ext>
            </a:extLst>
          </p:cNvPr>
          <p:cNvGrpSpPr/>
          <p:nvPr/>
        </p:nvGrpSpPr>
        <p:grpSpPr>
          <a:xfrm>
            <a:off x="350695" y="5390216"/>
            <a:ext cx="862906" cy="1228788"/>
            <a:chOff x="10418898" y="5368845"/>
            <a:chExt cx="862906" cy="1228788"/>
          </a:xfrm>
        </p:grpSpPr>
        <p:pic>
          <p:nvPicPr>
            <p:cNvPr id="19" name="Picture 4" descr="Classroom, people, Sleeping, education, student, school ...">
              <a:extLst>
                <a:ext uri="{FF2B5EF4-FFF2-40B4-BE49-F238E27FC236}">
                  <a16:creationId xmlns:a16="http://schemas.microsoft.com/office/drawing/2014/main" id="{C6ACCE7B-2E71-4821-A077-D115C83CC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8898" y="5368845"/>
              <a:ext cx="813501" cy="81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rrow: Right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267EB56F-F2EC-4245-8418-7643DCC7DADE}"/>
                </a:ext>
              </a:extLst>
            </p:cNvPr>
            <p:cNvSpPr/>
            <p:nvPr/>
          </p:nvSpPr>
          <p:spPr>
            <a:xfrm>
              <a:off x="10468303" y="6129633"/>
              <a:ext cx="813501" cy="468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9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2D62D7-7EA9-4C80-BEDD-E933F6171F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sample from our model, we need to sample with some distribution</a:t>
            </a:r>
          </a:p>
          <a:p>
            <a:r>
              <a:rPr lang="en-US" dirty="0"/>
              <a:t>Dyna-Q does it using a uniform distribution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B23FD-957A-475C-9018-8F42772D5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37777E-4C10-4C90-86D3-9D65DE03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CF522-4B6A-4FC0-9578-14A4E8971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Trajectory Sampling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D6A723-CA8C-46D4-8595-945BCC114EFC}"/>
              </a:ext>
            </a:extLst>
          </p:cNvPr>
          <p:cNvGrpSpPr/>
          <p:nvPr/>
        </p:nvGrpSpPr>
        <p:grpSpPr>
          <a:xfrm>
            <a:off x="762344" y="3937928"/>
            <a:ext cx="4553023" cy="921065"/>
            <a:chOff x="636196" y="3887072"/>
            <a:chExt cx="4951095" cy="11353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14A0D7-C2A6-40E4-8CFD-6E7E74F6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196" y="3887072"/>
              <a:ext cx="4951095" cy="1135357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D8B3A1-BD18-4DF0-9929-D43AB88C095B}"/>
                </a:ext>
              </a:extLst>
            </p:cNvPr>
            <p:cNvSpPr/>
            <p:nvPr/>
          </p:nvSpPr>
          <p:spPr>
            <a:xfrm>
              <a:off x="1036583" y="4099560"/>
              <a:ext cx="3489697" cy="441959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A2C8D9-CA85-4277-8A72-AECCC6C1826A}"/>
              </a:ext>
            </a:extLst>
          </p:cNvPr>
          <p:cNvSpPr txBox="1"/>
          <p:nvPr/>
        </p:nvSpPr>
        <p:spPr>
          <a:xfrm>
            <a:off x="8943095" y="2843971"/>
            <a:ext cx="291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One simulates trajectories and update states encountered along the way</a:t>
            </a:r>
          </a:p>
          <a:p>
            <a:pPr algn="ctr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50440C-3697-4B32-90FC-9C3004CA6D25}"/>
              </a:ext>
            </a:extLst>
          </p:cNvPr>
          <p:cNvSpPr/>
          <p:nvPr/>
        </p:nvSpPr>
        <p:spPr>
          <a:xfrm>
            <a:off x="6320601" y="2738910"/>
            <a:ext cx="3048000" cy="133531"/>
          </a:xfrm>
          <a:custGeom>
            <a:avLst/>
            <a:gdLst>
              <a:gd name="connsiteX0" fmla="*/ 0 w 3048000"/>
              <a:gd name="connsiteY0" fmla="*/ 87630 h 133531"/>
              <a:gd name="connsiteX1" fmla="*/ 60960 w 3048000"/>
              <a:gd name="connsiteY1" fmla="*/ 38100 h 133531"/>
              <a:gd name="connsiteX2" fmla="*/ 182880 w 3048000"/>
              <a:gd name="connsiteY2" fmla="*/ 114300 h 133531"/>
              <a:gd name="connsiteX3" fmla="*/ 335280 w 3048000"/>
              <a:gd name="connsiteY3" fmla="*/ 3810 h 133531"/>
              <a:gd name="connsiteX4" fmla="*/ 499110 w 3048000"/>
              <a:gd name="connsiteY4" fmla="*/ 133350 h 133531"/>
              <a:gd name="connsiteX5" fmla="*/ 621030 w 3048000"/>
              <a:gd name="connsiteY5" fmla="*/ 34290 h 133531"/>
              <a:gd name="connsiteX6" fmla="*/ 765810 w 3048000"/>
              <a:gd name="connsiteY6" fmla="*/ 129540 h 133531"/>
              <a:gd name="connsiteX7" fmla="*/ 952500 w 3048000"/>
              <a:gd name="connsiteY7" fmla="*/ 11430 h 133531"/>
              <a:gd name="connsiteX8" fmla="*/ 1135380 w 3048000"/>
              <a:gd name="connsiteY8" fmla="*/ 118110 h 133531"/>
              <a:gd name="connsiteX9" fmla="*/ 1234440 w 3048000"/>
              <a:gd name="connsiteY9" fmla="*/ 22860 h 133531"/>
              <a:gd name="connsiteX10" fmla="*/ 1379220 w 3048000"/>
              <a:gd name="connsiteY10" fmla="*/ 110490 h 133531"/>
              <a:gd name="connsiteX11" fmla="*/ 1527810 w 3048000"/>
              <a:gd name="connsiteY11" fmla="*/ 11430 h 133531"/>
              <a:gd name="connsiteX12" fmla="*/ 1752600 w 3048000"/>
              <a:gd name="connsiteY12" fmla="*/ 95250 h 133531"/>
              <a:gd name="connsiteX13" fmla="*/ 1847850 w 3048000"/>
              <a:gd name="connsiteY13" fmla="*/ 19050 h 133531"/>
              <a:gd name="connsiteX14" fmla="*/ 1973580 w 3048000"/>
              <a:gd name="connsiteY14" fmla="*/ 110490 h 133531"/>
              <a:gd name="connsiteX15" fmla="*/ 2065020 w 3048000"/>
              <a:gd name="connsiteY15" fmla="*/ 3810 h 133531"/>
              <a:gd name="connsiteX16" fmla="*/ 2194560 w 3048000"/>
              <a:gd name="connsiteY16" fmla="*/ 99060 h 133531"/>
              <a:gd name="connsiteX17" fmla="*/ 2301240 w 3048000"/>
              <a:gd name="connsiteY17" fmla="*/ 26670 h 133531"/>
              <a:gd name="connsiteX18" fmla="*/ 2510790 w 3048000"/>
              <a:gd name="connsiteY18" fmla="*/ 72390 h 133531"/>
              <a:gd name="connsiteX19" fmla="*/ 2571750 w 3048000"/>
              <a:gd name="connsiteY19" fmla="*/ 22860 h 133531"/>
              <a:gd name="connsiteX20" fmla="*/ 2777490 w 3048000"/>
              <a:gd name="connsiteY20" fmla="*/ 91440 h 133531"/>
              <a:gd name="connsiteX21" fmla="*/ 2830830 w 3048000"/>
              <a:gd name="connsiteY21" fmla="*/ 30480 h 133531"/>
              <a:gd name="connsiteX22" fmla="*/ 2994660 w 3048000"/>
              <a:gd name="connsiteY22" fmla="*/ 99060 h 133531"/>
              <a:gd name="connsiteX23" fmla="*/ 3048000 w 3048000"/>
              <a:gd name="connsiteY23" fmla="*/ 0 h 13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48000" h="133531">
                <a:moveTo>
                  <a:pt x="0" y="87630"/>
                </a:moveTo>
                <a:cubicBezTo>
                  <a:pt x="15240" y="60642"/>
                  <a:pt x="30480" y="33655"/>
                  <a:pt x="60960" y="38100"/>
                </a:cubicBezTo>
                <a:cubicBezTo>
                  <a:pt x="91440" y="42545"/>
                  <a:pt x="137160" y="120015"/>
                  <a:pt x="182880" y="114300"/>
                </a:cubicBezTo>
                <a:cubicBezTo>
                  <a:pt x="228600" y="108585"/>
                  <a:pt x="282575" y="635"/>
                  <a:pt x="335280" y="3810"/>
                </a:cubicBezTo>
                <a:cubicBezTo>
                  <a:pt x="387985" y="6985"/>
                  <a:pt x="451485" y="128270"/>
                  <a:pt x="499110" y="133350"/>
                </a:cubicBezTo>
                <a:cubicBezTo>
                  <a:pt x="546735" y="138430"/>
                  <a:pt x="576580" y="34925"/>
                  <a:pt x="621030" y="34290"/>
                </a:cubicBezTo>
                <a:cubicBezTo>
                  <a:pt x="665480" y="33655"/>
                  <a:pt x="710565" y="133350"/>
                  <a:pt x="765810" y="129540"/>
                </a:cubicBezTo>
                <a:cubicBezTo>
                  <a:pt x="821055" y="125730"/>
                  <a:pt x="890905" y="13335"/>
                  <a:pt x="952500" y="11430"/>
                </a:cubicBezTo>
                <a:cubicBezTo>
                  <a:pt x="1014095" y="9525"/>
                  <a:pt x="1088390" y="116205"/>
                  <a:pt x="1135380" y="118110"/>
                </a:cubicBezTo>
                <a:cubicBezTo>
                  <a:pt x="1182370" y="120015"/>
                  <a:pt x="1193800" y="24130"/>
                  <a:pt x="1234440" y="22860"/>
                </a:cubicBezTo>
                <a:cubicBezTo>
                  <a:pt x="1275080" y="21590"/>
                  <a:pt x="1330325" y="112395"/>
                  <a:pt x="1379220" y="110490"/>
                </a:cubicBezTo>
                <a:cubicBezTo>
                  <a:pt x="1428115" y="108585"/>
                  <a:pt x="1465580" y="13970"/>
                  <a:pt x="1527810" y="11430"/>
                </a:cubicBezTo>
                <a:cubicBezTo>
                  <a:pt x="1590040" y="8890"/>
                  <a:pt x="1699260" y="93980"/>
                  <a:pt x="1752600" y="95250"/>
                </a:cubicBezTo>
                <a:cubicBezTo>
                  <a:pt x="1805940" y="96520"/>
                  <a:pt x="1811020" y="16510"/>
                  <a:pt x="1847850" y="19050"/>
                </a:cubicBezTo>
                <a:cubicBezTo>
                  <a:pt x="1884680" y="21590"/>
                  <a:pt x="1937385" y="113030"/>
                  <a:pt x="1973580" y="110490"/>
                </a:cubicBezTo>
                <a:cubicBezTo>
                  <a:pt x="2009775" y="107950"/>
                  <a:pt x="2028190" y="5715"/>
                  <a:pt x="2065020" y="3810"/>
                </a:cubicBezTo>
                <a:cubicBezTo>
                  <a:pt x="2101850" y="1905"/>
                  <a:pt x="2155190" y="95250"/>
                  <a:pt x="2194560" y="99060"/>
                </a:cubicBezTo>
                <a:cubicBezTo>
                  <a:pt x="2233930" y="102870"/>
                  <a:pt x="2248535" y="31115"/>
                  <a:pt x="2301240" y="26670"/>
                </a:cubicBezTo>
                <a:cubicBezTo>
                  <a:pt x="2353945" y="22225"/>
                  <a:pt x="2465705" y="73025"/>
                  <a:pt x="2510790" y="72390"/>
                </a:cubicBezTo>
                <a:cubicBezTo>
                  <a:pt x="2555875" y="71755"/>
                  <a:pt x="2527300" y="19685"/>
                  <a:pt x="2571750" y="22860"/>
                </a:cubicBezTo>
                <a:cubicBezTo>
                  <a:pt x="2616200" y="26035"/>
                  <a:pt x="2734310" y="90170"/>
                  <a:pt x="2777490" y="91440"/>
                </a:cubicBezTo>
                <a:cubicBezTo>
                  <a:pt x="2820670" y="92710"/>
                  <a:pt x="2794635" y="29210"/>
                  <a:pt x="2830830" y="30480"/>
                </a:cubicBezTo>
                <a:cubicBezTo>
                  <a:pt x="2867025" y="31750"/>
                  <a:pt x="2958465" y="104140"/>
                  <a:pt x="2994660" y="99060"/>
                </a:cubicBezTo>
                <a:cubicBezTo>
                  <a:pt x="3030855" y="93980"/>
                  <a:pt x="3039427" y="46990"/>
                  <a:pt x="3048000" y="0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283448-E735-401D-B57B-1B6FBF662BC6}"/>
              </a:ext>
            </a:extLst>
          </p:cNvPr>
          <p:cNvSpPr/>
          <p:nvPr/>
        </p:nvSpPr>
        <p:spPr>
          <a:xfrm>
            <a:off x="8222614" y="2910360"/>
            <a:ext cx="1260287" cy="417814"/>
          </a:xfrm>
          <a:custGeom>
            <a:avLst/>
            <a:gdLst>
              <a:gd name="connsiteX0" fmla="*/ 1260287 w 1260287"/>
              <a:gd name="connsiteY0" fmla="*/ 335280 h 417814"/>
              <a:gd name="connsiteX1" fmla="*/ 730697 w 1260287"/>
              <a:gd name="connsiteY1" fmla="*/ 396240 h 417814"/>
              <a:gd name="connsiteX2" fmla="*/ 60137 w 1260287"/>
              <a:gd name="connsiteY2" fmla="*/ 11430 h 417814"/>
              <a:gd name="connsiteX3" fmla="*/ 56327 w 1260287"/>
              <a:gd name="connsiteY3" fmla="*/ 167640 h 417814"/>
              <a:gd name="connsiteX4" fmla="*/ 273497 w 1260287"/>
              <a:gd name="connsiteY4" fmla="*/ 26670 h 417814"/>
              <a:gd name="connsiteX5" fmla="*/ 14417 w 1260287"/>
              <a:gd name="connsiteY5" fmla="*/ 0 h 417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287" h="417814">
                <a:moveTo>
                  <a:pt x="1260287" y="335280"/>
                </a:moveTo>
                <a:cubicBezTo>
                  <a:pt x="1095504" y="392747"/>
                  <a:pt x="930722" y="450215"/>
                  <a:pt x="730697" y="396240"/>
                </a:cubicBezTo>
                <a:cubicBezTo>
                  <a:pt x="530672" y="342265"/>
                  <a:pt x="172532" y="49530"/>
                  <a:pt x="60137" y="11430"/>
                </a:cubicBezTo>
                <a:cubicBezTo>
                  <a:pt x="-52258" y="-26670"/>
                  <a:pt x="20767" y="165100"/>
                  <a:pt x="56327" y="167640"/>
                </a:cubicBezTo>
                <a:cubicBezTo>
                  <a:pt x="91887" y="170180"/>
                  <a:pt x="280482" y="54610"/>
                  <a:pt x="273497" y="26670"/>
                </a:cubicBezTo>
                <a:cubicBezTo>
                  <a:pt x="266512" y="-1270"/>
                  <a:pt x="69027" y="17145"/>
                  <a:pt x="14417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AC6DC9-75B6-4503-9AFF-429874AD94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More appealing is to distribute updates according to the </a:t>
            </a:r>
            <a:br>
              <a:rPr lang="en-US" dirty="0"/>
            </a:br>
            <a:r>
              <a:rPr lang="en-US" i="1" dirty="0"/>
              <a:t>on-policy</a:t>
            </a:r>
            <a:r>
              <a:rPr lang="en-US" dirty="0"/>
              <a:t>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are the advantages?</a:t>
            </a:r>
          </a:p>
        </p:txBody>
      </p:sp>
    </p:spTree>
    <p:extLst>
      <p:ext uri="{BB962C8B-B14F-4D97-AF65-F5344CB8AC3E}">
        <p14:creationId xmlns:p14="http://schemas.microsoft.com/office/powerpoint/2010/main" val="58153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896B-411A-4351-A3D9-543F162B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74FC8-EDC2-45FF-9D3F-DF4EFE7E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C64E4-1949-4ABA-9F97-E7F08EDDB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36CAF-DCED-4A18-A95A-ADF46613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5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843F7-D7B4-4CD7-81E9-229BCDDF0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B5D473-0F77-499D-A13C-E3109223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Focusing Updates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5194E-4F56-41EF-8F64-C339E796DC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Trajectory Sampling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D9DDC5-B106-4B52-B48C-3CCBAA42393B}"/>
              </a:ext>
            </a:extLst>
          </p:cNvPr>
          <p:cNvSpPr/>
          <p:nvPr/>
        </p:nvSpPr>
        <p:spPr>
          <a:xfrm>
            <a:off x="145612" y="3524140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D88D14-3233-40B9-9509-28D416E098C7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706865" y="2550596"/>
            <a:ext cx="703877" cy="12320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F29EA2-D80E-4884-B032-C7C4BDAAD4B6}"/>
              </a:ext>
            </a:extLst>
          </p:cNvPr>
          <p:cNvSpPr/>
          <p:nvPr/>
        </p:nvSpPr>
        <p:spPr>
          <a:xfrm>
            <a:off x="1410742" y="2480260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ECB9A-5FCB-4E45-9C6A-BBE25911F79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563423" y="1729959"/>
            <a:ext cx="1116008" cy="8206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841CD04-94A1-44FB-A48E-BDB5EDCF67D1}"/>
              </a:ext>
            </a:extLst>
          </p:cNvPr>
          <p:cNvSpPr/>
          <p:nvPr/>
        </p:nvSpPr>
        <p:spPr>
          <a:xfrm>
            <a:off x="2679431" y="1471404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A95261-3488-401B-BB03-903E5EABB3EF}"/>
              </a:ext>
            </a:extLst>
          </p:cNvPr>
          <p:cNvSpPr/>
          <p:nvPr/>
        </p:nvSpPr>
        <p:spPr>
          <a:xfrm>
            <a:off x="2679430" y="2132797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BC71ED-939B-408B-9DC0-EC5B61A420B4}"/>
              </a:ext>
            </a:extLst>
          </p:cNvPr>
          <p:cNvSpPr/>
          <p:nvPr/>
        </p:nvSpPr>
        <p:spPr>
          <a:xfrm>
            <a:off x="2679429" y="2794190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E7C7C6-9BAE-46C4-B9BB-DCCBB8F935FB}"/>
              </a:ext>
            </a:extLst>
          </p:cNvPr>
          <p:cNvSpPr/>
          <p:nvPr/>
        </p:nvSpPr>
        <p:spPr>
          <a:xfrm>
            <a:off x="1657823" y="3033143"/>
            <a:ext cx="517110" cy="51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DFAFDB-DFB0-43AF-AF57-D936CB0E34C9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1563423" y="2391352"/>
            <a:ext cx="1116007" cy="159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008295-7971-4AA2-9A24-3DF51A626320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1563423" y="2550596"/>
            <a:ext cx="1116006" cy="5021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C1E6EF-5342-4A91-BDAC-CD3E056430DA}"/>
              </a:ext>
            </a:extLst>
          </p:cNvPr>
          <p:cNvCxnSpPr>
            <a:cxnSpLocks/>
            <a:stCxn id="9" idx="6"/>
            <a:endCxn id="21" idx="0"/>
          </p:cNvCxnSpPr>
          <p:nvPr/>
        </p:nvCxnSpPr>
        <p:spPr>
          <a:xfrm>
            <a:off x="1563423" y="2550596"/>
            <a:ext cx="352955" cy="482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A20CABD-1E6B-43B9-A39C-D8B6F611099C}"/>
              </a:ext>
            </a:extLst>
          </p:cNvPr>
          <p:cNvSpPr/>
          <p:nvPr/>
        </p:nvSpPr>
        <p:spPr>
          <a:xfrm>
            <a:off x="1410742" y="482322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FAFD3B-D72E-4D3E-BB63-B27EDD25C7BE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1563423" y="4072921"/>
            <a:ext cx="1116008" cy="8206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84DC9B2-7614-4279-A92C-45CE05B344C2}"/>
              </a:ext>
            </a:extLst>
          </p:cNvPr>
          <p:cNvSpPr/>
          <p:nvPr/>
        </p:nvSpPr>
        <p:spPr>
          <a:xfrm>
            <a:off x="2679431" y="3814366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7E06E0-56D8-494B-A8EF-7CE49AF76E64}"/>
              </a:ext>
            </a:extLst>
          </p:cNvPr>
          <p:cNvSpPr/>
          <p:nvPr/>
        </p:nvSpPr>
        <p:spPr>
          <a:xfrm>
            <a:off x="2679430" y="4475759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D72971-2A0D-4F7A-9E3D-F5447079792D}"/>
              </a:ext>
            </a:extLst>
          </p:cNvPr>
          <p:cNvSpPr/>
          <p:nvPr/>
        </p:nvSpPr>
        <p:spPr>
          <a:xfrm>
            <a:off x="2679429" y="5137152"/>
            <a:ext cx="561253" cy="517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F91279-431D-4CBB-A526-DE3243AA3942}"/>
              </a:ext>
            </a:extLst>
          </p:cNvPr>
          <p:cNvSpPr/>
          <p:nvPr/>
        </p:nvSpPr>
        <p:spPr>
          <a:xfrm>
            <a:off x="1657823" y="5376105"/>
            <a:ext cx="517110" cy="51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740E50-E2EC-4A74-A8FA-41F0B11C299F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1563423" y="4734314"/>
            <a:ext cx="1116007" cy="1592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A0AD97-55F7-48E3-B56D-CE37D4F16E96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>
            <a:off x="1563423" y="4893558"/>
            <a:ext cx="1116006" cy="50214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43914A-5DC7-4DDF-B721-DD734DED74B9}"/>
              </a:ext>
            </a:extLst>
          </p:cNvPr>
          <p:cNvCxnSpPr>
            <a:cxnSpLocks/>
            <a:stCxn id="32" idx="6"/>
            <a:endCxn id="37" idx="0"/>
          </p:cNvCxnSpPr>
          <p:nvPr/>
        </p:nvCxnSpPr>
        <p:spPr>
          <a:xfrm>
            <a:off x="1563423" y="4893558"/>
            <a:ext cx="352955" cy="482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FD0871-F775-4C6D-923E-9382212BDCC5}"/>
              </a:ext>
            </a:extLst>
          </p:cNvPr>
          <p:cNvCxnSpPr>
            <a:cxnSpLocks/>
            <a:stCxn id="7" idx="6"/>
            <a:endCxn id="32" idx="2"/>
          </p:cNvCxnSpPr>
          <p:nvPr/>
        </p:nvCxnSpPr>
        <p:spPr>
          <a:xfrm>
            <a:off x="706865" y="3782695"/>
            <a:ext cx="703877" cy="11108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D2676C40-23AB-41BA-B3FD-90FBC4FBDEBD}"/>
              </a:ext>
            </a:extLst>
          </p:cNvPr>
          <p:cNvSpPr/>
          <p:nvPr/>
        </p:nvSpPr>
        <p:spPr>
          <a:xfrm rot="1830780">
            <a:off x="1109555" y="1826935"/>
            <a:ext cx="1174502" cy="1204676"/>
          </a:xfrm>
          <a:prstGeom prst="arc">
            <a:avLst>
              <a:gd name="adj1" fmla="val 16200000"/>
              <a:gd name="adj2" fmla="val 16125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5079B6-646E-4E7A-9FE1-96AAB088123B}"/>
              </a:ext>
            </a:extLst>
          </p:cNvPr>
          <p:cNvSpPr txBox="1"/>
          <p:nvPr/>
        </p:nvSpPr>
        <p:spPr>
          <a:xfrm>
            <a:off x="1454177" y="1788799"/>
            <a:ext cx="50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C0C6A827-963B-4988-B37F-E7A27977489B}"/>
              </a:ext>
            </a:extLst>
          </p:cNvPr>
          <p:cNvSpPr/>
          <p:nvPr/>
        </p:nvSpPr>
        <p:spPr>
          <a:xfrm rot="1830780">
            <a:off x="1127748" y="4180014"/>
            <a:ext cx="1174502" cy="1204676"/>
          </a:xfrm>
          <a:prstGeom prst="arc">
            <a:avLst>
              <a:gd name="adj1" fmla="val 16200000"/>
              <a:gd name="adj2" fmla="val 16125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7E6CDC-2FB1-4AD6-AFD9-C8B6E4566FE4}"/>
              </a:ext>
            </a:extLst>
          </p:cNvPr>
          <p:cNvSpPr txBox="1"/>
          <p:nvPr/>
        </p:nvSpPr>
        <p:spPr>
          <a:xfrm>
            <a:off x="1472370" y="4141878"/>
            <a:ext cx="50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6CDD70-3372-4A11-B7B8-AB1917AD8411}"/>
              </a:ext>
            </a:extLst>
          </p:cNvPr>
          <p:cNvSpPr txBox="1"/>
          <p:nvPr/>
        </p:nvSpPr>
        <p:spPr>
          <a:xfrm>
            <a:off x="1435297" y="2719890"/>
            <a:ext cx="55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FA54F0-9A34-4B0C-9BD4-B4867B285B25}"/>
              </a:ext>
            </a:extLst>
          </p:cNvPr>
          <p:cNvSpPr txBox="1"/>
          <p:nvPr/>
        </p:nvSpPr>
        <p:spPr>
          <a:xfrm>
            <a:off x="1451620" y="5053796"/>
            <a:ext cx="559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646C110-B13F-4045-ABF1-B66FDAF7583D}"/>
              </a:ext>
            </a:extLst>
          </p:cNvPr>
          <p:cNvSpPr/>
          <p:nvPr/>
        </p:nvSpPr>
        <p:spPr>
          <a:xfrm>
            <a:off x="2423692" y="967322"/>
            <a:ext cx="1479850" cy="831632"/>
          </a:xfrm>
          <a:custGeom>
            <a:avLst/>
            <a:gdLst>
              <a:gd name="connsiteX0" fmla="*/ 1479850 w 1479850"/>
              <a:gd name="connsiteY0" fmla="*/ 356981 h 831632"/>
              <a:gd name="connsiteX1" fmla="*/ 483469 w 1479850"/>
              <a:gd name="connsiteY1" fmla="*/ 3834 h 831632"/>
              <a:gd name="connsiteX2" fmla="*/ 149240 w 1479850"/>
              <a:gd name="connsiteY2" fmla="*/ 558780 h 831632"/>
              <a:gd name="connsiteX3" fmla="*/ 10504 w 1479850"/>
              <a:gd name="connsiteY3" fmla="*/ 817335 h 831632"/>
              <a:gd name="connsiteX4" fmla="*/ 23116 w 1479850"/>
              <a:gd name="connsiteY4" fmla="*/ 672292 h 831632"/>
              <a:gd name="connsiteX5" fmla="*/ 4198 w 1479850"/>
              <a:gd name="connsiteY5" fmla="*/ 829947 h 831632"/>
              <a:gd name="connsiteX6" fmla="*/ 117709 w 1479850"/>
              <a:gd name="connsiteY6" fmla="*/ 741660 h 83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9850" h="831632">
                <a:moveTo>
                  <a:pt x="1479850" y="356981"/>
                </a:moveTo>
                <a:cubicBezTo>
                  <a:pt x="1092543" y="163591"/>
                  <a:pt x="705237" y="-29799"/>
                  <a:pt x="483469" y="3834"/>
                </a:cubicBezTo>
                <a:cubicBezTo>
                  <a:pt x="261701" y="37467"/>
                  <a:pt x="228067" y="423197"/>
                  <a:pt x="149240" y="558780"/>
                </a:cubicBezTo>
                <a:cubicBezTo>
                  <a:pt x="70413" y="694363"/>
                  <a:pt x="31525" y="798416"/>
                  <a:pt x="10504" y="817335"/>
                </a:cubicBezTo>
                <a:cubicBezTo>
                  <a:pt x="-10517" y="836254"/>
                  <a:pt x="24167" y="670190"/>
                  <a:pt x="23116" y="672292"/>
                </a:cubicBezTo>
                <a:cubicBezTo>
                  <a:pt x="22065" y="674394"/>
                  <a:pt x="-11567" y="818386"/>
                  <a:pt x="4198" y="829947"/>
                </a:cubicBezTo>
                <a:cubicBezTo>
                  <a:pt x="19963" y="841508"/>
                  <a:pt x="68836" y="791584"/>
                  <a:pt x="117709" y="74166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ACC376-52E6-4496-A31D-440AC879D9B2}"/>
              </a:ext>
            </a:extLst>
          </p:cNvPr>
          <p:cNvSpPr/>
          <p:nvPr/>
        </p:nvSpPr>
        <p:spPr>
          <a:xfrm>
            <a:off x="3479236" y="967322"/>
            <a:ext cx="2251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All transition probabilities are equally likely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689D5C-E416-4626-919E-0AB3B59ABCAF}"/>
                  </a:ext>
                </a:extLst>
              </p:cNvPr>
              <p:cNvSpPr txBox="1"/>
              <p:nvPr/>
            </p:nvSpPr>
            <p:spPr>
              <a:xfrm>
                <a:off x="3612886" y="2470340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689D5C-E416-4626-919E-0AB3B59AB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886" y="2470340"/>
                <a:ext cx="1546321" cy="276999"/>
              </a:xfrm>
              <a:prstGeom prst="rect">
                <a:avLst/>
              </a:prstGeom>
              <a:blipFill>
                <a:blip r:embed="rId2"/>
                <a:stretch>
                  <a:fillRect l="-3162" t="-2174" r="-55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6DEB5F6-28EE-4C9B-B2C4-AFD85EAA6A4A}"/>
              </a:ext>
            </a:extLst>
          </p:cNvPr>
          <p:cNvSpPr/>
          <p:nvPr/>
        </p:nvSpPr>
        <p:spPr>
          <a:xfrm>
            <a:off x="2447408" y="2030963"/>
            <a:ext cx="1651626" cy="396927"/>
          </a:xfrm>
          <a:custGeom>
            <a:avLst/>
            <a:gdLst>
              <a:gd name="connsiteX0" fmla="*/ 1651626 w 1651626"/>
              <a:gd name="connsiteY0" fmla="*/ 396927 h 396927"/>
              <a:gd name="connsiteX1" fmla="*/ 1266948 w 1651626"/>
              <a:gd name="connsiteY1" fmla="*/ 264496 h 396927"/>
              <a:gd name="connsiteX2" fmla="*/ 888575 w 1651626"/>
              <a:gd name="connsiteY2" fmla="*/ 31167 h 396927"/>
              <a:gd name="connsiteX3" fmla="*/ 327323 w 1651626"/>
              <a:gd name="connsiteY3" fmla="*/ 31167 h 396927"/>
              <a:gd name="connsiteX4" fmla="*/ 24625 w 1651626"/>
              <a:gd name="connsiteY4" fmla="*/ 296027 h 396927"/>
              <a:gd name="connsiteX5" fmla="*/ 18319 w 1651626"/>
              <a:gd name="connsiteY5" fmla="*/ 150985 h 396927"/>
              <a:gd name="connsiteX6" fmla="*/ 12013 w 1651626"/>
              <a:gd name="connsiteY6" fmla="*/ 296027 h 396927"/>
              <a:gd name="connsiteX7" fmla="*/ 194893 w 1651626"/>
              <a:gd name="connsiteY7" fmla="*/ 251884 h 39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1626" h="396927">
                <a:moveTo>
                  <a:pt x="1651626" y="396927"/>
                </a:moveTo>
                <a:cubicBezTo>
                  <a:pt x="1522874" y="361191"/>
                  <a:pt x="1394123" y="325456"/>
                  <a:pt x="1266948" y="264496"/>
                </a:cubicBezTo>
                <a:cubicBezTo>
                  <a:pt x="1139773" y="203536"/>
                  <a:pt x="1045179" y="70055"/>
                  <a:pt x="888575" y="31167"/>
                </a:cubicBezTo>
                <a:cubicBezTo>
                  <a:pt x="731971" y="-7721"/>
                  <a:pt x="471314" y="-12976"/>
                  <a:pt x="327323" y="31167"/>
                </a:cubicBezTo>
                <a:cubicBezTo>
                  <a:pt x="183332" y="75310"/>
                  <a:pt x="76126" y="276057"/>
                  <a:pt x="24625" y="296027"/>
                </a:cubicBezTo>
                <a:cubicBezTo>
                  <a:pt x="-26876" y="315997"/>
                  <a:pt x="20421" y="150985"/>
                  <a:pt x="18319" y="150985"/>
                </a:cubicBezTo>
                <a:cubicBezTo>
                  <a:pt x="16217" y="150985"/>
                  <a:pt x="-17416" y="279210"/>
                  <a:pt x="12013" y="296027"/>
                </a:cubicBezTo>
                <a:cubicBezTo>
                  <a:pt x="41442" y="312843"/>
                  <a:pt x="118167" y="282363"/>
                  <a:pt x="194893" y="251884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38E01C8-E31B-44F2-9CBB-A6CE84FD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990" y="437283"/>
            <a:ext cx="4437584" cy="312639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08B19D4-3885-4CCE-91B9-71B308D15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76" y="3399039"/>
            <a:ext cx="4375692" cy="3115274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9330AFF-ED29-4F5F-B929-E62591AB2802}"/>
              </a:ext>
            </a:extLst>
          </p:cNvPr>
          <p:cNvSpPr/>
          <p:nvPr/>
        </p:nvSpPr>
        <p:spPr>
          <a:xfrm>
            <a:off x="5642818" y="3827125"/>
            <a:ext cx="1596653" cy="379115"/>
          </a:xfrm>
          <a:custGeom>
            <a:avLst/>
            <a:gdLst>
              <a:gd name="connsiteX0" fmla="*/ 0 w 1596653"/>
              <a:gd name="connsiteY0" fmla="*/ 379115 h 379115"/>
              <a:gd name="connsiteX1" fmla="*/ 1280160 w 1596653"/>
              <a:gd name="connsiteY1" fmla="*/ 114254 h 379115"/>
              <a:gd name="connsiteX2" fmla="*/ 1576552 w 1596653"/>
              <a:gd name="connsiteY2" fmla="*/ 152092 h 379115"/>
              <a:gd name="connsiteX3" fmla="*/ 1551327 w 1596653"/>
              <a:gd name="connsiteY3" fmla="*/ 82723 h 379115"/>
              <a:gd name="connsiteX4" fmla="*/ 1475653 w 1596653"/>
              <a:gd name="connsiteY4" fmla="*/ 743 h 379115"/>
              <a:gd name="connsiteX5" fmla="*/ 1595470 w 1596653"/>
              <a:gd name="connsiteY5" fmla="*/ 133173 h 379115"/>
              <a:gd name="connsiteX6" fmla="*/ 1387366 w 1596653"/>
              <a:gd name="connsiteY6" fmla="*/ 221460 h 3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6653" h="379115">
                <a:moveTo>
                  <a:pt x="0" y="379115"/>
                </a:moveTo>
                <a:cubicBezTo>
                  <a:pt x="508700" y="265603"/>
                  <a:pt x="1017401" y="152091"/>
                  <a:pt x="1280160" y="114254"/>
                </a:cubicBezTo>
                <a:cubicBezTo>
                  <a:pt x="1542919" y="76417"/>
                  <a:pt x="1531358" y="157347"/>
                  <a:pt x="1576552" y="152092"/>
                </a:cubicBezTo>
                <a:cubicBezTo>
                  <a:pt x="1621746" y="146837"/>
                  <a:pt x="1568144" y="107948"/>
                  <a:pt x="1551327" y="82723"/>
                </a:cubicBezTo>
                <a:cubicBezTo>
                  <a:pt x="1534511" y="57498"/>
                  <a:pt x="1468296" y="-7665"/>
                  <a:pt x="1475653" y="743"/>
                </a:cubicBezTo>
                <a:cubicBezTo>
                  <a:pt x="1483010" y="9151"/>
                  <a:pt x="1610184" y="96387"/>
                  <a:pt x="1595470" y="133173"/>
                </a:cubicBezTo>
                <a:cubicBezTo>
                  <a:pt x="1580756" y="169959"/>
                  <a:pt x="1484061" y="195709"/>
                  <a:pt x="1387366" y="22146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41389F1-95DD-46BE-9BA9-C2F33AD47630}"/>
              </a:ext>
            </a:extLst>
          </p:cNvPr>
          <p:cNvSpPr/>
          <p:nvPr/>
        </p:nvSpPr>
        <p:spPr>
          <a:xfrm>
            <a:off x="5586062" y="939565"/>
            <a:ext cx="1873295" cy="3254063"/>
          </a:xfrm>
          <a:custGeom>
            <a:avLst/>
            <a:gdLst>
              <a:gd name="connsiteX0" fmla="*/ 0 w 1873295"/>
              <a:gd name="connsiteY0" fmla="*/ 3254063 h 3254063"/>
              <a:gd name="connsiteX1" fmla="*/ 851338 w 1873295"/>
              <a:gd name="connsiteY1" fmla="*/ 2339663 h 3254063"/>
              <a:gd name="connsiteX2" fmla="*/ 1065749 w 1873295"/>
              <a:gd name="connsiteY2" fmla="*/ 1671205 h 3254063"/>
              <a:gd name="connsiteX3" fmla="*/ 1090974 w 1873295"/>
              <a:gd name="connsiteY3" fmla="*/ 264921 h 3254063"/>
              <a:gd name="connsiteX4" fmla="*/ 1822494 w 1873295"/>
              <a:gd name="connsiteY4" fmla="*/ 94653 h 3254063"/>
              <a:gd name="connsiteX5" fmla="*/ 1727901 w 1873295"/>
              <a:gd name="connsiteY5" fmla="*/ 60 h 3254063"/>
              <a:gd name="connsiteX6" fmla="*/ 1872944 w 1873295"/>
              <a:gd name="connsiteY6" fmla="*/ 82041 h 3254063"/>
              <a:gd name="connsiteX7" fmla="*/ 1677451 w 1873295"/>
              <a:gd name="connsiteY7" fmla="*/ 182940 h 325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3295" h="3254063">
                <a:moveTo>
                  <a:pt x="0" y="3254063"/>
                </a:moveTo>
                <a:cubicBezTo>
                  <a:pt x="336856" y="2928768"/>
                  <a:pt x="673713" y="2603473"/>
                  <a:pt x="851338" y="2339663"/>
                </a:cubicBezTo>
                <a:cubicBezTo>
                  <a:pt x="1028963" y="2075853"/>
                  <a:pt x="1025810" y="2016995"/>
                  <a:pt x="1065749" y="1671205"/>
                </a:cubicBezTo>
                <a:cubicBezTo>
                  <a:pt x="1105688" y="1325415"/>
                  <a:pt x="964850" y="527680"/>
                  <a:pt x="1090974" y="264921"/>
                </a:cubicBezTo>
                <a:cubicBezTo>
                  <a:pt x="1217098" y="2162"/>
                  <a:pt x="1716340" y="138796"/>
                  <a:pt x="1822494" y="94653"/>
                </a:cubicBezTo>
                <a:cubicBezTo>
                  <a:pt x="1928648" y="50510"/>
                  <a:pt x="1719493" y="2162"/>
                  <a:pt x="1727901" y="60"/>
                </a:cubicBezTo>
                <a:cubicBezTo>
                  <a:pt x="1736309" y="-2042"/>
                  <a:pt x="1881352" y="51561"/>
                  <a:pt x="1872944" y="82041"/>
                </a:cubicBezTo>
                <a:cubicBezTo>
                  <a:pt x="1864536" y="112521"/>
                  <a:pt x="1770993" y="147730"/>
                  <a:pt x="1677451" y="18294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8FCA68A-FC3E-4D1D-85D2-E2E45FCC8F4D}"/>
              </a:ext>
            </a:extLst>
          </p:cNvPr>
          <p:cNvSpPr/>
          <p:nvPr/>
        </p:nvSpPr>
        <p:spPr>
          <a:xfrm>
            <a:off x="5668043" y="2232295"/>
            <a:ext cx="1673839" cy="1929802"/>
          </a:xfrm>
          <a:custGeom>
            <a:avLst/>
            <a:gdLst>
              <a:gd name="connsiteX0" fmla="*/ 0 w 1673839"/>
              <a:gd name="connsiteY0" fmla="*/ 1929802 h 1929802"/>
              <a:gd name="connsiteX1" fmla="*/ 1002687 w 1673839"/>
              <a:gd name="connsiteY1" fmla="*/ 1059545 h 1929802"/>
              <a:gd name="connsiteX2" fmla="*/ 1273854 w 1673839"/>
              <a:gd name="connsiteY2" fmla="*/ 119920 h 1929802"/>
              <a:gd name="connsiteX3" fmla="*/ 1664839 w 1673839"/>
              <a:gd name="connsiteY3" fmla="*/ 119920 h 1929802"/>
              <a:gd name="connsiteX4" fmla="*/ 1557633 w 1673839"/>
              <a:gd name="connsiteY4" fmla="*/ 102 h 1929802"/>
              <a:gd name="connsiteX5" fmla="*/ 1664839 w 1673839"/>
              <a:gd name="connsiteY5" fmla="*/ 101002 h 1929802"/>
              <a:gd name="connsiteX6" fmla="*/ 1526102 w 1673839"/>
              <a:gd name="connsiteY6" fmla="*/ 201901 h 192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3839" h="1929802">
                <a:moveTo>
                  <a:pt x="0" y="1929802"/>
                </a:moveTo>
                <a:cubicBezTo>
                  <a:pt x="395189" y="1645497"/>
                  <a:pt x="790378" y="1361192"/>
                  <a:pt x="1002687" y="1059545"/>
                </a:cubicBezTo>
                <a:cubicBezTo>
                  <a:pt x="1214996" y="757898"/>
                  <a:pt x="1163495" y="276524"/>
                  <a:pt x="1273854" y="119920"/>
                </a:cubicBezTo>
                <a:cubicBezTo>
                  <a:pt x="1384213" y="-36684"/>
                  <a:pt x="1617543" y="139890"/>
                  <a:pt x="1664839" y="119920"/>
                </a:cubicBezTo>
                <a:cubicBezTo>
                  <a:pt x="1712135" y="99950"/>
                  <a:pt x="1557633" y="3255"/>
                  <a:pt x="1557633" y="102"/>
                </a:cubicBezTo>
                <a:cubicBezTo>
                  <a:pt x="1557633" y="-3051"/>
                  <a:pt x="1670094" y="67369"/>
                  <a:pt x="1664839" y="101002"/>
                </a:cubicBezTo>
                <a:cubicBezTo>
                  <a:pt x="1659584" y="134635"/>
                  <a:pt x="1592843" y="168268"/>
                  <a:pt x="1526102" y="20190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36141F7-8CF0-4626-9196-05026AECFF40}"/>
              </a:ext>
            </a:extLst>
          </p:cNvPr>
          <p:cNvSpPr/>
          <p:nvPr/>
        </p:nvSpPr>
        <p:spPr>
          <a:xfrm>
            <a:off x="5718493" y="2692697"/>
            <a:ext cx="1584403" cy="1469400"/>
          </a:xfrm>
          <a:custGeom>
            <a:avLst/>
            <a:gdLst>
              <a:gd name="connsiteX0" fmla="*/ 0 w 1584403"/>
              <a:gd name="connsiteY0" fmla="*/ 1469400 h 1469400"/>
              <a:gd name="connsiteX1" fmla="*/ 826113 w 1584403"/>
              <a:gd name="connsiteY1" fmla="*/ 1091027 h 1469400"/>
              <a:gd name="connsiteX2" fmla="*/ 1229710 w 1584403"/>
              <a:gd name="connsiteY2" fmla="*/ 422569 h 1469400"/>
              <a:gd name="connsiteX3" fmla="*/ 1349528 w 1584403"/>
              <a:gd name="connsiteY3" fmla="*/ 126177 h 1469400"/>
              <a:gd name="connsiteX4" fmla="*/ 1582858 w 1584403"/>
              <a:gd name="connsiteY4" fmla="*/ 113565 h 1469400"/>
              <a:gd name="connsiteX5" fmla="*/ 1456733 w 1584403"/>
              <a:gd name="connsiteY5" fmla="*/ 53 h 1469400"/>
              <a:gd name="connsiteX6" fmla="*/ 1576551 w 1584403"/>
              <a:gd name="connsiteY6" fmla="*/ 100953 h 1469400"/>
              <a:gd name="connsiteX7" fmla="*/ 1399978 w 1584403"/>
              <a:gd name="connsiteY7" fmla="*/ 258608 h 146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4403" h="1469400">
                <a:moveTo>
                  <a:pt x="0" y="1469400"/>
                </a:moveTo>
                <a:cubicBezTo>
                  <a:pt x="310580" y="1367449"/>
                  <a:pt x="621161" y="1265499"/>
                  <a:pt x="826113" y="1091027"/>
                </a:cubicBezTo>
                <a:cubicBezTo>
                  <a:pt x="1031065" y="916555"/>
                  <a:pt x="1142474" y="583377"/>
                  <a:pt x="1229710" y="422569"/>
                </a:cubicBezTo>
                <a:cubicBezTo>
                  <a:pt x="1316946" y="261761"/>
                  <a:pt x="1290670" y="177678"/>
                  <a:pt x="1349528" y="126177"/>
                </a:cubicBezTo>
                <a:cubicBezTo>
                  <a:pt x="1408386" y="74676"/>
                  <a:pt x="1564991" y="134586"/>
                  <a:pt x="1582858" y="113565"/>
                </a:cubicBezTo>
                <a:cubicBezTo>
                  <a:pt x="1600725" y="92544"/>
                  <a:pt x="1457784" y="2155"/>
                  <a:pt x="1456733" y="53"/>
                </a:cubicBezTo>
                <a:cubicBezTo>
                  <a:pt x="1455682" y="-2049"/>
                  <a:pt x="1586010" y="57861"/>
                  <a:pt x="1576551" y="100953"/>
                </a:cubicBezTo>
                <a:cubicBezTo>
                  <a:pt x="1567092" y="144045"/>
                  <a:pt x="1483535" y="201326"/>
                  <a:pt x="1399978" y="258608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4B6585-C208-4633-888E-6DC0CACE1B47}"/>
              </a:ext>
            </a:extLst>
          </p:cNvPr>
          <p:cNvSpPr/>
          <p:nvPr/>
        </p:nvSpPr>
        <p:spPr>
          <a:xfrm>
            <a:off x="3580804" y="3541456"/>
            <a:ext cx="21387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In all cases, </a:t>
            </a:r>
          </a:p>
          <a:p>
            <a:pPr algn="ctr"/>
            <a:r>
              <a:rPr lang="en-US" b="1" i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on-policy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sampling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resulted in </a:t>
            </a:r>
          </a:p>
          <a:p>
            <a:pPr algn="ctr"/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faster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planning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6C09DB8-AAF9-4258-8BA0-A9D5E9F6F3E7}"/>
              </a:ext>
            </a:extLst>
          </p:cNvPr>
          <p:cNvSpPr/>
          <p:nvPr/>
        </p:nvSpPr>
        <p:spPr>
          <a:xfrm>
            <a:off x="9272126" y="1582711"/>
            <a:ext cx="1787724" cy="1160489"/>
          </a:xfrm>
          <a:custGeom>
            <a:avLst/>
            <a:gdLst>
              <a:gd name="connsiteX0" fmla="*/ 1787724 w 1787724"/>
              <a:gd name="connsiteY0" fmla="*/ 1160489 h 1160489"/>
              <a:gd name="connsiteX1" fmla="*/ 1604844 w 1787724"/>
              <a:gd name="connsiteY1" fmla="*/ 529868 h 1160489"/>
              <a:gd name="connsiteX2" fmla="*/ 1150797 w 1787724"/>
              <a:gd name="connsiteY2" fmla="*/ 170415 h 1160489"/>
              <a:gd name="connsiteX3" fmla="*/ 356215 w 1787724"/>
              <a:gd name="connsiteY3" fmla="*/ 6453 h 1160489"/>
              <a:gd name="connsiteX4" fmla="*/ 40905 w 1787724"/>
              <a:gd name="connsiteY4" fmla="*/ 132577 h 1160489"/>
              <a:gd name="connsiteX5" fmla="*/ 91354 w 1787724"/>
              <a:gd name="connsiteY5" fmla="*/ 147 h 1160489"/>
              <a:gd name="connsiteX6" fmla="*/ 3067 w 1787724"/>
              <a:gd name="connsiteY6" fmla="*/ 164108 h 1160489"/>
              <a:gd name="connsiteX7" fmla="*/ 223785 w 1787724"/>
              <a:gd name="connsiteY7" fmla="*/ 88434 h 11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7724" h="1160489">
                <a:moveTo>
                  <a:pt x="1787724" y="1160489"/>
                </a:moveTo>
                <a:cubicBezTo>
                  <a:pt x="1749361" y="927684"/>
                  <a:pt x="1710998" y="694880"/>
                  <a:pt x="1604844" y="529868"/>
                </a:cubicBezTo>
                <a:cubicBezTo>
                  <a:pt x="1498690" y="364856"/>
                  <a:pt x="1358902" y="257651"/>
                  <a:pt x="1150797" y="170415"/>
                </a:cubicBezTo>
                <a:cubicBezTo>
                  <a:pt x="942692" y="83179"/>
                  <a:pt x="541197" y="12759"/>
                  <a:pt x="356215" y="6453"/>
                </a:cubicBezTo>
                <a:cubicBezTo>
                  <a:pt x="171233" y="147"/>
                  <a:pt x="85048" y="133628"/>
                  <a:pt x="40905" y="132577"/>
                </a:cubicBezTo>
                <a:cubicBezTo>
                  <a:pt x="-3238" y="131526"/>
                  <a:pt x="97660" y="-5108"/>
                  <a:pt x="91354" y="147"/>
                </a:cubicBezTo>
                <a:cubicBezTo>
                  <a:pt x="85048" y="5402"/>
                  <a:pt x="-19005" y="149394"/>
                  <a:pt x="3067" y="164108"/>
                </a:cubicBezTo>
                <a:cubicBezTo>
                  <a:pt x="25139" y="178822"/>
                  <a:pt x="124462" y="133628"/>
                  <a:pt x="223785" y="88434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09926E5-D41E-4225-9652-7D0ECC19C47C}"/>
              </a:ext>
            </a:extLst>
          </p:cNvPr>
          <p:cNvSpPr/>
          <p:nvPr/>
        </p:nvSpPr>
        <p:spPr>
          <a:xfrm>
            <a:off x="9183599" y="2068214"/>
            <a:ext cx="1642921" cy="611924"/>
          </a:xfrm>
          <a:custGeom>
            <a:avLst/>
            <a:gdLst>
              <a:gd name="connsiteX0" fmla="*/ 1642921 w 1642921"/>
              <a:gd name="connsiteY0" fmla="*/ 611924 h 611924"/>
              <a:gd name="connsiteX1" fmla="*/ 1201487 w 1642921"/>
              <a:gd name="connsiteY1" fmla="*/ 208327 h 611924"/>
              <a:gd name="connsiteX2" fmla="*/ 583478 w 1642921"/>
              <a:gd name="connsiteY2" fmla="*/ 222 h 611924"/>
              <a:gd name="connsiteX3" fmla="*/ 148350 w 1642921"/>
              <a:gd name="connsiteY3" fmla="*/ 170489 h 611924"/>
              <a:gd name="connsiteX4" fmla="*/ 41145 w 1642921"/>
              <a:gd name="connsiteY4" fmla="*/ 284001 h 611924"/>
              <a:gd name="connsiteX5" fmla="*/ 66369 w 1642921"/>
              <a:gd name="connsiteY5" fmla="*/ 113734 h 611924"/>
              <a:gd name="connsiteX6" fmla="*/ 3307 w 1642921"/>
              <a:gd name="connsiteY6" fmla="*/ 296614 h 611924"/>
              <a:gd name="connsiteX7" fmla="*/ 186187 w 1642921"/>
              <a:gd name="connsiteY7" fmla="*/ 214633 h 61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2921" h="611924">
                <a:moveTo>
                  <a:pt x="1642921" y="611924"/>
                </a:moveTo>
                <a:cubicBezTo>
                  <a:pt x="1510491" y="461100"/>
                  <a:pt x="1378061" y="310277"/>
                  <a:pt x="1201487" y="208327"/>
                </a:cubicBezTo>
                <a:cubicBezTo>
                  <a:pt x="1024913" y="106377"/>
                  <a:pt x="759001" y="6528"/>
                  <a:pt x="583478" y="222"/>
                </a:cubicBezTo>
                <a:cubicBezTo>
                  <a:pt x="407955" y="-6084"/>
                  <a:pt x="238739" y="123192"/>
                  <a:pt x="148350" y="170489"/>
                </a:cubicBezTo>
                <a:cubicBezTo>
                  <a:pt x="57961" y="217785"/>
                  <a:pt x="54808" y="293460"/>
                  <a:pt x="41145" y="284001"/>
                </a:cubicBezTo>
                <a:cubicBezTo>
                  <a:pt x="27482" y="274542"/>
                  <a:pt x="72675" y="111632"/>
                  <a:pt x="66369" y="113734"/>
                </a:cubicBezTo>
                <a:cubicBezTo>
                  <a:pt x="60063" y="115836"/>
                  <a:pt x="-16663" y="279798"/>
                  <a:pt x="3307" y="296614"/>
                </a:cubicBezTo>
                <a:cubicBezTo>
                  <a:pt x="23277" y="313430"/>
                  <a:pt x="104732" y="264031"/>
                  <a:pt x="186187" y="214633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03D060C-FB3B-475F-AAE7-D4E909174CD5}"/>
              </a:ext>
            </a:extLst>
          </p:cNvPr>
          <p:cNvSpPr/>
          <p:nvPr/>
        </p:nvSpPr>
        <p:spPr>
          <a:xfrm>
            <a:off x="10005059" y="2762276"/>
            <a:ext cx="223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But in the </a:t>
            </a:r>
            <a:r>
              <a:rPr lang="en-US" b="1" i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long run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,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might hurts, since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is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updating the </a:t>
            </a:r>
          </a:p>
          <a:p>
            <a:pPr algn="ctr"/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same states </a:t>
            </a:r>
          </a:p>
          <a:p>
            <a:pPr algn="ctr"/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over and over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0A27CEB-C249-423F-BE68-5BE46E28ADFA}"/>
              </a:ext>
            </a:extLst>
          </p:cNvPr>
          <p:cNvSpPr/>
          <p:nvPr/>
        </p:nvSpPr>
        <p:spPr>
          <a:xfrm>
            <a:off x="8119242" y="4545209"/>
            <a:ext cx="1813034" cy="821373"/>
          </a:xfrm>
          <a:custGeom>
            <a:avLst/>
            <a:gdLst>
              <a:gd name="connsiteX0" fmla="*/ 1813034 w 1813034"/>
              <a:gd name="connsiteY0" fmla="*/ 821373 h 821373"/>
              <a:gd name="connsiteX1" fmla="*/ 532874 w 1813034"/>
              <a:gd name="connsiteY1" fmla="*/ 556512 h 821373"/>
              <a:gd name="connsiteX2" fmla="*/ 47296 w 1813034"/>
              <a:gd name="connsiteY2" fmla="*/ 14179 h 821373"/>
              <a:gd name="connsiteX3" fmla="*/ 28377 w 1813034"/>
              <a:gd name="connsiteY3" fmla="*/ 146609 h 821373"/>
              <a:gd name="connsiteX4" fmla="*/ 9459 w 1813034"/>
              <a:gd name="connsiteY4" fmla="*/ 14179 h 821373"/>
              <a:gd name="connsiteX5" fmla="*/ 192339 w 1813034"/>
              <a:gd name="connsiteY5" fmla="*/ 58322 h 8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3034" h="821373">
                <a:moveTo>
                  <a:pt x="1813034" y="821373"/>
                </a:moveTo>
                <a:cubicBezTo>
                  <a:pt x="1320099" y="756208"/>
                  <a:pt x="827164" y="691044"/>
                  <a:pt x="532874" y="556512"/>
                </a:cubicBezTo>
                <a:cubicBezTo>
                  <a:pt x="238584" y="421980"/>
                  <a:pt x="131379" y="82496"/>
                  <a:pt x="47296" y="14179"/>
                </a:cubicBezTo>
                <a:cubicBezTo>
                  <a:pt x="-36787" y="-54138"/>
                  <a:pt x="34683" y="146609"/>
                  <a:pt x="28377" y="146609"/>
                </a:cubicBezTo>
                <a:cubicBezTo>
                  <a:pt x="22071" y="146609"/>
                  <a:pt x="-17868" y="28893"/>
                  <a:pt x="9459" y="14179"/>
                </a:cubicBezTo>
                <a:cubicBezTo>
                  <a:pt x="36786" y="-535"/>
                  <a:pt x="114562" y="28893"/>
                  <a:pt x="192339" y="58322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7FF64A-966D-471D-8193-82C8CE0D985B}"/>
              </a:ext>
            </a:extLst>
          </p:cNvPr>
          <p:cNvSpPr/>
          <p:nvPr/>
        </p:nvSpPr>
        <p:spPr>
          <a:xfrm>
            <a:off x="9858412" y="4596088"/>
            <a:ext cx="223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On large problems, </a:t>
            </a:r>
            <a:r>
              <a:rPr lang="en-US" b="1" i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trajectory sampling 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has a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large and long-lasting advantage</a:t>
            </a:r>
          </a:p>
        </p:txBody>
      </p:sp>
    </p:spTree>
    <p:extLst>
      <p:ext uri="{BB962C8B-B14F-4D97-AF65-F5344CB8AC3E}">
        <p14:creationId xmlns:p14="http://schemas.microsoft.com/office/powerpoint/2010/main" val="23690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/>
      <p:bldP spid="57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7" grpId="0"/>
      <p:bldP spid="67" grpId="1"/>
      <p:bldP spid="69" grpId="0" animBg="1"/>
      <p:bldP spid="69" grpId="1" animBg="1"/>
      <p:bldP spid="70" grpId="0" animBg="1"/>
      <p:bldP spid="70" grpId="1" animBg="1"/>
      <p:bldP spid="71" grpId="0"/>
      <p:bldP spid="71" grpId="1"/>
      <p:bldP spid="72" grpId="0" animBg="1"/>
      <p:bldP spid="7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51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View on Planning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Dyna, integrated acting, planning and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Break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Backward focusing updates</a:t>
            </a:r>
          </a:p>
          <a:p>
            <a:r>
              <a:rPr lang="en-US" b="1" dirty="0">
                <a:solidFill>
                  <a:srgbClr val="000000"/>
                </a:solidFill>
              </a:rPr>
              <a:t>Forward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76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2C7176-DAB3-42AC-8015-4C84EF255E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4858" y="2264530"/>
            <a:ext cx="4226890" cy="3527425"/>
          </a:xfrm>
        </p:spPr>
        <p:txBody>
          <a:bodyPr/>
          <a:lstStyle/>
          <a:p>
            <a:r>
              <a:rPr lang="en-US" dirty="0"/>
              <a:t>Planning can be done into two different ways: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Like Dyna, we gradually improve policy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Or, we use simulated experience to select an action for the current state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DBCBC-D568-4563-88E8-EA99AD0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Focusing Updates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97A1F2-E697-4FA9-8982-BBF89A7000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t="-37319" r="-33" b="-27752"/>
          <a:stretch/>
        </p:blipFill>
        <p:spPr>
          <a:xfrm>
            <a:off x="407988" y="404813"/>
            <a:ext cx="5376512" cy="59039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94B7A-37D6-4BB1-96FD-7ECD96778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7FCA8D-7F3C-43E9-97B9-B9AB4D5AC2D4}"/>
              </a:ext>
            </a:extLst>
          </p:cNvPr>
          <p:cNvSpPr/>
          <p:nvPr/>
        </p:nvSpPr>
        <p:spPr>
          <a:xfrm>
            <a:off x="7617897" y="4297654"/>
            <a:ext cx="1422157" cy="848211"/>
          </a:xfrm>
          <a:custGeom>
            <a:avLst/>
            <a:gdLst>
              <a:gd name="connsiteX0" fmla="*/ 0 w 1951878"/>
              <a:gd name="connsiteY0" fmla="*/ 867129 h 885184"/>
              <a:gd name="connsiteX1" fmla="*/ 1072055 w 1951878"/>
              <a:gd name="connsiteY1" fmla="*/ 822986 h 885184"/>
              <a:gd name="connsiteX2" fmla="*/ 1702675 w 1951878"/>
              <a:gd name="connsiteY2" fmla="*/ 356327 h 885184"/>
              <a:gd name="connsiteX3" fmla="*/ 1936005 w 1951878"/>
              <a:gd name="connsiteY3" fmla="*/ 3179 h 885184"/>
              <a:gd name="connsiteX4" fmla="*/ 1683757 w 1951878"/>
              <a:gd name="connsiteY4" fmla="*/ 173447 h 885184"/>
              <a:gd name="connsiteX5" fmla="*/ 1936005 w 1951878"/>
              <a:gd name="connsiteY5" fmla="*/ 15792 h 885184"/>
              <a:gd name="connsiteX6" fmla="*/ 1904474 w 1951878"/>
              <a:gd name="connsiteY6" fmla="*/ 324796 h 88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1878" h="885184">
                <a:moveTo>
                  <a:pt x="0" y="867129"/>
                </a:moveTo>
                <a:cubicBezTo>
                  <a:pt x="394138" y="887624"/>
                  <a:pt x="788276" y="908120"/>
                  <a:pt x="1072055" y="822986"/>
                </a:cubicBezTo>
                <a:cubicBezTo>
                  <a:pt x="1355834" y="737852"/>
                  <a:pt x="1558683" y="492961"/>
                  <a:pt x="1702675" y="356327"/>
                </a:cubicBezTo>
                <a:cubicBezTo>
                  <a:pt x="1846667" y="219693"/>
                  <a:pt x="1939158" y="33659"/>
                  <a:pt x="1936005" y="3179"/>
                </a:cubicBezTo>
                <a:cubicBezTo>
                  <a:pt x="1932852" y="-27301"/>
                  <a:pt x="1683757" y="171345"/>
                  <a:pt x="1683757" y="173447"/>
                </a:cubicBezTo>
                <a:cubicBezTo>
                  <a:pt x="1683757" y="175549"/>
                  <a:pt x="1899219" y="-9433"/>
                  <a:pt x="1936005" y="15792"/>
                </a:cubicBezTo>
                <a:cubicBezTo>
                  <a:pt x="1972791" y="41017"/>
                  <a:pt x="1938632" y="182906"/>
                  <a:pt x="1904474" y="324796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129CF-A8C2-489E-A560-5F173313175D}"/>
              </a:ext>
            </a:extLst>
          </p:cNvPr>
          <p:cNvSpPr txBox="1"/>
          <p:nvPr/>
        </p:nvSpPr>
        <p:spPr>
          <a:xfrm>
            <a:off x="5729064" y="4868625"/>
            <a:ext cx="2696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Forward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Focusing updates (decision-time planning)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9DC7A0-6D5F-41E4-8E22-4FDE4D572B13}"/>
              </a:ext>
            </a:extLst>
          </p:cNvPr>
          <p:cNvSpPr/>
          <p:nvPr/>
        </p:nvSpPr>
        <p:spPr>
          <a:xfrm>
            <a:off x="8646160" y="4208780"/>
            <a:ext cx="1285240" cy="83862"/>
          </a:xfrm>
          <a:custGeom>
            <a:avLst/>
            <a:gdLst>
              <a:gd name="connsiteX0" fmla="*/ 0 w 1285240"/>
              <a:gd name="connsiteY0" fmla="*/ 63500 h 83862"/>
              <a:gd name="connsiteX1" fmla="*/ 73660 w 1285240"/>
              <a:gd name="connsiteY1" fmla="*/ 17780 h 83862"/>
              <a:gd name="connsiteX2" fmla="*/ 132080 w 1285240"/>
              <a:gd name="connsiteY2" fmla="*/ 55880 h 83862"/>
              <a:gd name="connsiteX3" fmla="*/ 281940 w 1285240"/>
              <a:gd name="connsiteY3" fmla="*/ 2540 h 83862"/>
              <a:gd name="connsiteX4" fmla="*/ 431800 w 1285240"/>
              <a:gd name="connsiteY4" fmla="*/ 53340 h 83862"/>
              <a:gd name="connsiteX5" fmla="*/ 535940 w 1285240"/>
              <a:gd name="connsiteY5" fmla="*/ 35560 h 83862"/>
              <a:gd name="connsiteX6" fmla="*/ 683260 w 1285240"/>
              <a:gd name="connsiteY6" fmla="*/ 27940 h 83862"/>
              <a:gd name="connsiteX7" fmla="*/ 762000 w 1285240"/>
              <a:gd name="connsiteY7" fmla="*/ 83820 h 83862"/>
              <a:gd name="connsiteX8" fmla="*/ 899160 w 1285240"/>
              <a:gd name="connsiteY8" fmla="*/ 17780 h 83862"/>
              <a:gd name="connsiteX9" fmla="*/ 995680 w 1285240"/>
              <a:gd name="connsiteY9" fmla="*/ 12700 h 83862"/>
              <a:gd name="connsiteX10" fmla="*/ 1082040 w 1285240"/>
              <a:gd name="connsiteY10" fmla="*/ 48260 h 83862"/>
              <a:gd name="connsiteX11" fmla="*/ 1155700 w 1285240"/>
              <a:gd name="connsiteY11" fmla="*/ 55880 h 83862"/>
              <a:gd name="connsiteX12" fmla="*/ 1254760 w 1285240"/>
              <a:gd name="connsiteY12" fmla="*/ 15240 h 83862"/>
              <a:gd name="connsiteX13" fmla="*/ 1285240 w 1285240"/>
              <a:gd name="connsiteY13" fmla="*/ 0 h 8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5240" h="83862">
                <a:moveTo>
                  <a:pt x="0" y="63500"/>
                </a:moveTo>
                <a:cubicBezTo>
                  <a:pt x="25823" y="41275"/>
                  <a:pt x="51647" y="19050"/>
                  <a:pt x="73660" y="17780"/>
                </a:cubicBezTo>
                <a:cubicBezTo>
                  <a:pt x="95673" y="16510"/>
                  <a:pt x="97367" y="58420"/>
                  <a:pt x="132080" y="55880"/>
                </a:cubicBezTo>
                <a:cubicBezTo>
                  <a:pt x="166793" y="53340"/>
                  <a:pt x="231987" y="2963"/>
                  <a:pt x="281940" y="2540"/>
                </a:cubicBezTo>
                <a:cubicBezTo>
                  <a:pt x="331893" y="2117"/>
                  <a:pt x="389467" y="47837"/>
                  <a:pt x="431800" y="53340"/>
                </a:cubicBezTo>
                <a:cubicBezTo>
                  <a:pt x="474133" y="58843"/>
                  <a:pt x="494030" y="39793"/>
                  <a:pt x="535940" y="35560"/>
                </a:cubicBezTo>
                <a:cubicBezTo>
                  <a:pt x="577850" y="31327"/>
                  <a:pt x="645583" y="19897"/>
                  <a:pt x="683260" y="27940"/>
                </a:cubicBezTo>
                <a:cubicBezTo>
                  <a:pt x="720937" y="35983"/>
                  <a:pt x="726017" y="85513"/>
                  <a:pt x="762000" y="83820"/>
                </a:cubicBezTo>
                <a:cubicBezTo>
                  <a:pt x="797983" y="82127"/>
                  <a:pt x="860213" y="29633"/>
                  <a:pt x="899160" y="17780"/>
                </a:cubicBezTo>
                <a:cubicBezTo>
                  <a:pt x="938107" y="5927"/>
                  <a:pt x="965200" y="7620"/>
                  <a:pt x="995680" y="12700"/>
                </a:cubicBezTo>
                <a:cubicBezTo>
                  <a:pt x="1026160" y="17780"/>
                  <a:pt x="1055370" y="41063"/>
                  <a:pt x="1082040" y="48260"/>
                </a:cubicBezTo>
                <a:cubicBezTo>
                  <a:pt x="1108710" y="55457"/>
                  <a:pt x="1126913" y="61383"/>
                  <a:pt x="1155700" y="55880"/>
                </a:cubicBezTo>
                <a:cubicBezTo>
                  <a:pt x="1184487" y="50377"/>
                  <a:pt x="1233170" y="24553"/>
                  <a:pt x="1254760" y="15240"/>
                </a:cubicBezTo>
                <a:cubicBezTo>
                  <a:pt x="1276350" y="5927"/>
                  <a:pt x="1280795" y="2963"/>
                  <a:pt x="1285240" y="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61B2A1-2D9A-4ADC-BAFF-34D0359C36D0}"/>
                  </a:ext>
                </a:extLst>
              </p14:cNvPr>
              <p14:cNvContentPartPr/>
              <p14:nvPr/>
            </p14:nvContentPartPr>
            <p14:xfrm>
              <a:off x="7684710" y="3283920"/>
              <a:ext cx="245016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61B2A1-2D9A-4ADC-BAFF-34D0359C36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4710" y="3104280"/>
                <a:ext cx="2629800" cy="4042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98C6EFD-0C36-43A7-B5AE-1F00557B813E}"/>
              </a:ext>
            </a:extLst>
          </p:cNvPr>
          <p:cNvSpPr txBox="1"/>
          <p:nvPr/>
        </p:nvSpPr>
        <p:spPr>
          <a:xfrm>
            <a:off x="7794084" y="1570570"/>
            <a:ext cx="269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Backward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Focusing updates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4B79B0-2750-4343-9836-B3C61E8DD2E5}"/>
              </a:ext>
            </a:extLst>
          </p:cNvPr>
          <p:cNvSpPr/>
          <p:nvPr/>
        </p:nvSpPr>
        <p:spPr>
          <a:xfrm>
            <a:off x="9127497" y="2171700"/>
            <a:ext cx="310946" cy="953977"/>
          </a:xfrm>
          <a:custGeom>
            <a:avLst/>
            <a:gdLst>
              <a:gd name="connsiteX0" fmla="*/ 302253 w 310946"/>
              <a:gd name="connsiteY0" fmla="*/ 0 h 953977"/>
              <a:gd name="connsiteX1" fmla="*/ 294633 w 310946"/>
              <a:gd name="connsiteY1" fmla="*/ 240030 h 953977"/>
              <a:gd name="connsiteX2" fmla="*/ 153663 w 310946"/>
              <a:gd name="connsiteY2" fmla="*/ 685800 h 953977"/>
              <a:gd name="connsiteX3" fmla="*/ 39363 w 310946"/>
              <a:gd name="connsiteY3" fmla="*/ 952500 h 953977"/>
              <a:gd name="connsiteX4" fmla="*/ 5073 w 310946"/>
              <a:gd name="connsiteY4" fmla="*/ 800100 h 953977"/>
              <a:gd name="connsiteX5" fmla="*/ 27933 w 310946"/>
              <a:gd name="connsiteY5" fmla="*/ 952500 h 953977"/>
              <a:gd name="connsiteX6" fmla="*/ 256533 w 310946"/>
              <a:gd name="connsiteY6" fmla="*/ 861060 h 95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946" h="953977">
                <a:moveTo>
                  <a:pt x="302253" y="0"/>
                </a:moveTo>
                <a:cubicBezTo>
                  <a:pt x="310825" y="62865"/>
                  <a:pt x="319398" y="125730"/>
                  <a:pt x="294633" y="240030"/>
                </a:cubicBezTo>
                <a:cubicBezTo>
                  <a:pt x="269868" y="354330"/>
                  <a:pt x="196208" y="567055"/>
                  <a:pt x="153663" y="685800"/>
                </a:cubicBezTo>
                <a:cubicBezTo>
                  <a:pt x="111118" y="804545"/>
                  <a:pt x="64128" y="933450"/>
                  <a:pt x="39363" y="952500"/>
                </a:cubicBezTo>
                <a:cubicBezTo>
                  <a:pt x="14598" y="971550"/>
                  <a:pt x="6978" y="800100"/>
                  <a:pt x="5073" y="800100"/>
                </a:cubicBezTo>
                <a:cubicBezTo>
                  <a:pt x="3168" y="800100"/>
                  <a:pt x="-13977" y="942340"/>
                  <a:pt x="27933" y="952500"/>
                </a:cubicBezTo>
                <a:cubicBezTo>
                  <a:pt x="69843" y="962660"/>
                  <a:pt x="163188" y="911860"/>
                  <a:pt x="256533" y="86106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3" grpId="0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AA5367-BC99-4CF0-808E-ED442398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Focusing Updates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318EE-B4BC-4D2C-BBA7-063EC409F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Heuristic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59A12545-09A1-4690-903D-80D618C5D65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For each state encountered, a large tree of possible continuations is considered</a:t>
                </a:r>
              </a:p>
              <a:p>
                <a:r>
                  <a:rPr lang="en-US" dirty="0"/>
                  <a:t>The approximate value function is applied to the leaf nodes and then back up toward the current node (at the root)</a:t>
                </a:r>
              </a:p>
              <a:p>
                <a:endParaRPr lang="en-US" dirty="0"/>
              </a:p>
              <a:p>
                <a:r>
                  <a:rPr lang="en-US" dirty="0"/>
                  <a:t>Once the backed-up values of these nodes are computed, the best is chosen and all backed-up values are discarded</a:t>
                </a:r>
              </a:p>
              <a:p>
                <a:endParaRPr lang="en-US" dirty="0"/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and UCB can be seen as small scale heuristic functions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59A12545-09A1-4690-903D-80D618C5D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26" t="-871" r="-1695" b="-6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A39A-7C9B-4629-B33A-B0D8EB20F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E01AA-1C2F-4A03-AB34-FE230D25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79" y="2359688"/>
            <a:ext cx="6079184" cy="327146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7DB99C-16A8-459D-ACC9-167725365036}"/>
              </a:ext>
            </a:extLst>
          </p:cNvPr>
          <p:cNvSpPr/>
          <p:nvPr/>
        </p:nvSpPr>
        <p:spPr>
          <a:xfrm>
            <a:off x="3877053" y="6198985"/>
            <a:ext cx="2050781" cy="245965"/>
          </a:xfrm>
          <a:custGeom>
            <a:avLst/>
            <a:gdLst>
              <a:gd name="connsiteX0" fmla="*/ 2050781 w 2050781"/>
              <a:gd name="connsiteY0" fmla="*/ 100916 h 245965"/>
              <a:gd name="connsiteX1" fmla="*/ 694947 w 2050781"/>
              <a:gd name="connsiteY1" fmla="*/ 245958 h 245965"/>
              <a:gd name="connsiteX2" fmla="*/ 228288 w 2050781"/>
              <a:gd name="connsiteY2" fmla="*/ 107222 h 245965"/>
              <a:gd name="connsiteX3" fmla="*/ 20183 w 2050781"/>
              <a:gd name="connsiteY3" fmla="*/ 81997 h 245965"/>
              <a:gd name="connsiteX4" fmla="*/ 64326 w 2050781"/>
              <a:gd name="connsiteY4" fmla="*/ 16 h 245965"/>
              <a:gd name="connsiteX5" fmla="*/ 1264 w 2050781"/>
              <a:gd name="connsiteY5" fmla="*/ 75691 h 245965"/>
              <a:gd name="connsiteX6" fmla="*/ 133695 w 2050781"/>
              <a:gd name="connsiteY6" fmla="*/ 170284 h 24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0781" h="245965">
                <a:moveTo>
                  <a:pt x="2050781" y="100916"/>
                </a:moveTo>
                <a:cubicBezTo>
                  <a:pt x="1524738" y="172911"/>
                  <a:pt x="998696" y="244907"/>
                  <a:pt x="694947" y="245958"/>
                </a:cubicBezTo>
                <a:cubicBezTo>
                  <a:pt x="391198" y="247009"/>
                  <a:pt x="340749" y="134549"/>
                  <a:pt x="228288" y="107222"/>
                </a:cubicBezTo>
                <a:cubicBezTo>
                  <a:pt x="115827" y="79895"/>
                  <a:pt x="47510" y="99865"/>
                  <a:pt x="20183" y="81997"/>
                </a:cubicBezTo>
                <a:cubicBezTo>
                  <a:pt x="-7144" y="64129"/>
                  <a:pt x="67479" y="1067"/>
                  <a:pt x="64326" y="16"/>
                </a:cubicBezTo>
                <a:cubicBezTo>
                  <a:pt x="61173" y="-1035"/>
                  <a:pt x="-10298" y="47313"/>
                  <a:pt x="1264" y="75691"/>
                </a:cubicBezTo>
                <a:cubicBezTo>
                  <a:pt x="12825" y="104069"/>
                  <a:pt x="110572" y="193407"/>
                  <a:pt x="133695" y="170284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EFC77-793D-438A-BCC9-35419B68AE10}"/>
              </a:ext>
            </a:extLst>
          </p:cNvPr>
          <p:cNvSpPr/>
          <p:nvPr/>
        </p:nvSpPr>
        <p:spPr>
          <a:xfrm>
            <a:off x="5702386" y="5069537"/>
            <a:ext cx="22333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Thus, heuristic search can be viewed as an extension of the idea of a greedy policy beyond a single step</a:t>
            </a:r>
            <a:endParaRPr lang="en-US" b="1" u="sng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8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2CA2-61D4-40EC-B137-3CD49559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Focusing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19610-16DA-4553-AE47-14688DC90C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Rollout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5C696-C012-470B-B725-2E6708E67D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Inspired from Monte-Carlo Control</a:t>
            </a:r>
          </a:p>
          <a:p>
            <a:r>
              <a:rPr lang="en-US" dirty="0"/>
              <a:t>Select a rollout policy, then produce MC-estimates of action values only for the current state</a:t>
            </a:r>
          </a:p>
          <a:p>
            <a:r>
              <a:rPr lang="en-US" dirty="0"/>
              <a:t>Make a immediate use and discard them</a:t>
            </a:r>
          </a:p>
          <a:p>
            <a:endParaRPr lang="en-US" dirty="0"/>
          </a:p>
          <a:p>
            <a:r>
              <a:rPr lang="en-US" dirty="0"/>
              <a:t>The goal is to improve upon the rollout policy (not find an optimal policy)</a:t>
            </a:r>
          </a:p>
          <a:p>
            <a:r>
              <a:rPr lang="en-US" dirty="0"/>
              <a:t>However, it can be surprisingly effective (even if rollout policy is complete random)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42D78-3000-465C-B368-4E49FD9CD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D1F78B-B114-40ED-AEE7-96A0DFDE022E}"/>
              </a:ext>
            </a:extLst>
          </p:cNvPr>
          <p:cNvSpPr/>
          <p:nvPr/>
        </p:nvSpPr>
        <p:spPr>
          <a:xfrm>
            <a:off x="8160230" y="1132718"/>
            <a:ext cx="643233" cy="643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585E2A-5B56-492E-8E49-7B8C727A4D44}"/>
              </a:ext>
            </a:extLst>
          </p:cNvPr>
          <p:cNvSpPr/>
          <p:nvPr/>
        </p:nvSpPr>
        <p:spPr>
          <a:xfrm>
            <a:off x="7488664" y="2302631"/>
            <a:ext cx="170268" cy="170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1D3C4E-190F-47B8-90A7-EA3D10FA7D4A}"/>
              </a:ext>
            </a:extLst>
          </p:cNvPr>
          <p:cNvSpPr/>
          <p:nvPr/>
        </p:nvSpPr>
        <p:spPr>
          <a:xfrm>
            <a:off x="8396713" y="2301292"/>
            <a:ext cx="170268" cy="170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6F536F-6B3A-4CED-8CC2-A0FC7DAA3A5F}"/>
              </a:ext>
            </a:extLst>
          </p:cNvPr>
          <p:cNvSpPr/>
          <p:nvPr/>
        </p:nvSpPr>
        <p:spPr>
          <a:xfrm>
            <a:off x="9389896" y="2301292"/>
            <a:ext cx="170268" cy="170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B59B3B-60A3-43D3-A848-DD2E75B46D8D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7573798" y="1775951"/>
            <a:ext cx="908049" cy="52668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E07EA5-0255-4425-8031-DD4E7C85751F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8481847" y="1775951"/>
            <a:ext cx="0" cy="525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993C86-D882-4920-BE72-46F0BB4AAD6F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8481847" y="1775951"/>
            <a:ext cx="993183" cy="525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A9E7AB-7D45-4A92-8B49-76398FC7B358}"/>
              </a:ext>
            </a:extLst>
          </p:cNvPr>
          <p:cNvGrpSpPr/>
          <p:nvPr/>
        </p:nvGrpSpPr>
        <p:grpSpPr>
          <a:xfrm>
            <a:off x="8060401" y="2877005"/>
            <a:ext cx="372973" cy="3002280"/>
            <a:chOff x="8023740" y="2796541"/>
            <a:chExt cx="372973" cy="300228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B91C73-2C40-4135-8465-96D3D658B76A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9AE550-9BF1-468C-B87A-9BCE720BB62F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22DDC1-13B9-4CA8-A84C-7E17480FAF63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2AA68-C2E8-4924-9314-5BD4AC50936C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5D78EB-9DC1-46C5-AB7C-76B2EBD06A76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96B99C-CE17-4471-9172-7887FF557CD6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145F02-AAF6-4D47-8DCB-BB117366B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0C23F06-C5CD-4BC3-AA6F-9F3C2312A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CEB3B1-7C67-4E07-A28F-7D86C2486BCB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E4E5423-22EF-4C2A-8574-4F26764CC52B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6661E54-A709-4F59-89B8-F3396AC93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A01EBC1-446B-4BE9-B4CB-97B8AE301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D48734-6816-431E-96F0-5CBE75768690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E8C5C8-4B84-4DAE-AB78-87BB65B26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FC7492-9E60-4239-B0E4-568889D85222}"/>
              </a:ext>
            </a:extLst>
          </p:cNvPr>
          <p:cNvGrpSpPr/>
          <p:nvPr/>
        </p:nvGrpSpPr>
        <p:grpSpPr>
          <a:xfrm>
            <a:off x="8486685" y="2877005"/>
            <a:ext cx="372973" cy="3002280"/>
            <a:chOff x="8023740" y="2796541"/>
            <a:chExt cx="372973" cy="300228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8C1B99C-DA56-4492-9986-24B81DF6C1F1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E25E4CF-0B67-4186-AAC1-B57B94ACAED6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A6FE63C-AD0E-460C-A933-20483E02A543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DFF19C-F4E3-4236-8751-24473149430A}"/>
                </a:ext>
              </a:extLst>
            </p:cNvPr>
            <p:cNvCxnSpPr>
              <a:cxnSpLocks/>
              <a:stCxn id="48" idx="4"/>
              <a:endCxn id="49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25148A-A143-4C78-841A-10C8AA0CCAC1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719042-4DC7-4A23-844E-BFA45DB5447B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CA59935-0D30-4A28-BF33-827A24D98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9D16E72-C205-4C22-A90C-78755DED3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2B9412D-64E3-481C-8754-66A36EAF4806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19C2B9-F35A-4328-909D-5CCFD24DA014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04E40CC-7293-43C8-A111-830B5A29C7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CDC28D7-93A5-4CA7-9DAF-E69762558E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B48411D-F675-40E9-B980-094A3FEA0892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F5B5ADB-D18C-459C-A247-AFD119C680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042AA2-B0C3-451D-A92A-9F94E0FCBB94}"/>
              </a:ext>
            </a:extLst>
          </p:cNvPr>
          <p:cNvGrpSpPr/>
          <p:nvPr/>
        </p:nvGrpSpPr>
        <p:grpSpPr>
          <a:xfrm>
            <a:off x="8908887" y="2877005"/>
            <a:ext cx="372973" cy="3002280"/>
            <a:chOff x="8023740" y="2796541"/>
            <a:chExt cx="372973" cy="300228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332B6BC-6121-4F3C-9775-211D3AABA494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3A4595-D837-41F9-A2D8-0851744CC086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C0BBD1D-CD08-45DE-8302-CF15055BA2B7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CF9A730-CB31-422D-879B-50BCA0CBB321}"/>
                </a:ext>
              </a:extLst>
            </p:cNvPr>
            <p:cNvCxnSpPr>
              <a:cxnSpLocks/>
              <a:stCxn id="63" idx="4"/>
              <a:endCxn id="64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25ECC31-EA90-4C54-ABF6-9E0B9111DE82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DF700D6-8743-4988-B45B-811064362EA5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DA1CEF1-4BAE-4067-9DFE-491D1D15D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167DAE8-DFE5-4D43-98D2-FAB5914BE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5EF2D70-EA4A-45C7-826E-DCBA8EABD8E9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A5BCE1E-5204-44AC-BDB2-436D69072D30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D8556EC-1CB4-4573-9FB1-379771D3E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CFB6D0-92C9-4320-B15A-BBB6F1949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35B83C-1360-42E4-A080-1FC4F41C24FD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F21B64D-4A14-477D-8DE5-949750A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3CC5CC7-7AD8-4757-A28A-868CA9499C09}"/>
              </a:ext>
            </a:extLst>
          </p:cNvPr>
          <p:cNvGrpSpPr/>
          <p:nvPr/>
        </p:nvGrpSpPr>
        <p:grpSpPr>
          <a:xfrm>
            <a:off x="9326756" y="2877005"/>
            <a:ext cx="372973" cy="3002280"/>
            <a:chOff x="8023740" y="2796541"/>
            <a:chExt cx="372973" cy="300228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9577027-238F-44EA-B1CA-CA910DA6F3B7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0666A6-9BD8-4FFE-87D4-C0832D791D28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182900F-2AE6-4DD0-A5D9-760033EF1F32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73D2571-4E0A-4DDD-B8C4-C97FE6F96AA4}"/>
                </a:ext>
              </a:extLst>
            </p:cNvPr>
            <p:cNvCxnSpPr>
              <a:cxnSpLocks/>
              <a:stCxn id="78" idx="4"/>
              <a:endCxn id="79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4ED7634-554C-402C-9A5B-C74C98065351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D450B25-6B31-441E-AA39-6EE093ED3344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319DEE-AF02-496A-BAD2-EC805BBEB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0C9EDAD-FCE2-433F-A340-C60ABA7E8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0239A30-753E-4A1F-B129-03A9710BFBB8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23C0179-BE6C-4F4F-A90A-B164C172EA17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C102BB9-05DB-4A8B-B08F-F9DFE8950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49D8CE-9CBB-4662-AACC-8C658DA97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E3F5C2-AE21-4CE9-BEA8-AA58740D20DD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CC0F50A-2E89-4263-9F41-4F7D537F5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3E8CC2-67C7-414D-BCC4-D9E9420136C9}"/>
              </a:ext>
            </a:extLst>
          </p:cNvPr>
          <p:cNvGrpSpPr/>
          <p:nvPr/>
        </p:nvGrpSpPr>
        <p:grpSpPr>
          <a:xfrm>
            <a:off x="9740544" y="2877005"/>
            <a:ext cx="372973" cy="3002280"/>
            <a:chOff x="8023740" y="2796541"/>
            <a:chExt cx="372973" cy="300228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186A604E-C269-4471-B7EE-4B6FFD3A6000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63B8C6-767F-43B5-97D8-C9A2B6AD78D4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74AA07B-E9A6-4613-BF5E-A7D5E03FA19B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BC1C281-40B5-4859-9C10-C50CBBC6CAE2}"/>
                </a:ext>
              </a:extLst>
            </p:cNvPr>
            <p:cNvCxnSpPr>
              <a:cxnSpLocks/>
              <a:stCxn id="93" idx="4"/>
              <a:endCxn id="94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CAF36D7-D524-494E-B466-60C6950A7D21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9F65EF5-7A3D-466C-9363-B367F88F7DFE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435B4D5-3E0D-4D4A-938B-563C547D2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007FB3E-A2DC-4A8D-A301-E8CA4C0B9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19A4C16-BAA9-441D-AEAA-D12A2386D420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FABF61A-74DF-4D88-9B3C-1F3D9E604BCD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8FB79C4-F514-48D2-AE22-2DB801383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D0BF1E2-E4D5-4A72-B99A-50AF0C6F2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769989D-A5A4-432C-B46A-59BAC2F07EB3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B7690C8-0083-42F9-84EC-14A6A17FD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D084B55-A3B1-46DC-9444-BF090930F192}"/>
              </a:ext>
            </a:extLst>
          </p:cNvPr>
          <p:cNvGrpSpPr/>
          <p:nvPr/>
        </p:nvGrpSpPr>
        <p:grpSpPr>
          <a:xfrm>
            <a:off x="10162746" y="2877005"/>
            <a:ext cx="372973" cy="3002280"/>
            <a:chOff x="8023740" y="2796541"/>
            <a:chExt cx="372973" cy="3002280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8E9764B-325F-45C6-ABFF-0FEA7B7423EF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ADFBE20-EAAB-4749-97EF-20938BA08F61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C6B5847-2A10-43F8-93F9-77526994AC4B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63A71AF-61DD-4171-8788-E20BE6AD7796}"/>
                </a:ext>
              </a:extLst>
            </p:cNvPr>
            <p:cNvCxnSpPr>
              <a:cxnSpLocks/>
              <a:stCxn id="108" idx="4"/>
              <a:endCxn id="109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5E14695-3C21-478B-86F8-FA20D18C3239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91FD0CA-03FC-42A1-AF62-DB733FCE4A06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C2A4543-E49E-4136-BFB9-FAFA1DC7A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EB6636F-18B6-4D34-B949-591569DF4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06B0A11-2BA4-4F0C-8F84-A00A5B966478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2F48136-0B52-4AFB-90AF-918396F35856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1949D57-7F4B-40CF-A9B1-D6D3A3B43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6619383-B48C-4E0B-91E3-AC1C65A19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21D99E9-4CB2-413E-A7BA-4142215B4AA4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6E739B2-5F08-45BF-B562-168F331A9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24CCC3A-BE9A-41B8-8105-084ABD480654}"/>
              </a:ext>
            </a:extLst>
          </p:cNvPr>
          <p:cNvGrpSpPr/>
          <p:nvPr/>
        </p:nvGrpSpPr>
        <p:grpSpPr>
          <a:xfrm>
            <a:off x="10580615" y="2877005"/>
            <a:ext cx="372973" cy="3002280"/>
            <a:chOff x="8023740" y="2796541"/>
            <a:chExt cx="372973" cy="300228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F5A61CD-E04E-4D7A-B253-1944CE2106EB}"/>
                </a:ext>
              </a:extLst>
            </p:cNvPr>
            <p:cNvSpPr/>
            <p:nvPr/>
          </p:nvSpPr>
          <p:spPr>
            <a:xfrm>
              <a:off x="8027822" y="2796541"/>
              <a:ext cx="368891" cy="30022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820D8EB-BD33-4CA4-9BFF-2EED01C3ACD2}"/>
                </a:ext>
              </a:extLst>
            </p:cNvPr>
            <p:cNvSpPr/>
            <p:nvPr/>
          </p:nvSpPr>
          <p:spPr>
            <a:xfrm>
              <a:off x="8027821" y="2826633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BDDCAC0-CFF5-4BF1-8B9E-258586A820D2}"/>
                </a:ext>
              </a:extLst>
            </p:cNvPr>
            <p:cNvSpPr/>
            <p:nvPr/>
          </p:nvSpPr>
          <p:spPr>
            <a:xfrm>
              <a:off x="8160230" y="3391605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1DC05E5-EAB5-4DE2-B94C-50C600D3E3DB}"/>
                </a:ext>
              </a:extLst>
            </p:cNvPr>
            <p:cNvCxnSpPr>
              <a:cxnSpLocks/>
              <a:stCxn id="123" idx="4"/>
              <a:endCxn id="124" idx="0"/>
            </p:cNvCxnSpPr>
            <p:nvPr/>
          </p:nvCxnSpPr>
          <p:spPr>
            <a:xfrm flipH="1">
              <a:off x="8211247" y="319552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5892CB5-8EE5-484E-885A-1C030840C45F}"/>
                </a:ext>
              </a:extLst>
            </p:cNvPr>
            <p:cNvSpPr/>
            <p:nvPr/>
          </p:nvSpPr>
          <p:spPr>
            <a:xfrm>
              <a:off x="8025781" y="3685725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6FCB87A-F363-4B96-B201-00073CD6C04D}"/>
                </a:ext>
              </a:extLst>
            </p:cNvPr>
            <p:cNvSpPr/>
            <p:nvPr/>
          </p:nvSpPr>
          <p:spPr>
            <a:xfrm>
              <a:off x="8160230" y="4253106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7A6BC14-FA44-4E13-B3A0-E73483FA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3489645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DEBF899-A3DB-40D9-B655-64276CF1D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054617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3225B2D-9063-4A37-9956-B75D45CE8A36}"/>
                </a:ext>
              </a:extLst>
            </p:cNvPr>
            <p:cNvSpPr/>
            <p:nvPr/>
          </p:nvSpPr>
          <p:spPr>
            <a:xfrm>
              <a:off x="8025781" y="4553629"/>
              <a:ext cx="368892" cy="368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797FB75-8D7F-43DB-B859-95279EB5EC8E}"/>
                </a:ext>
              </a:extLst>
            </p:cNvPr>
            <p:cNvSpPr/>
            <p:nvPr/>
          </p:nvSpPr>
          <p:spPr>
            <a:xfrm>
              <a:off x="8160230" y="5121010"/>
              <a:ext cx="102034" cy="1020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6DEAA37-CA1D-4870-BCD2-C682C76C2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4357549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02D106B-59CD-47EC-A81A-708F323BB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9207" y="4922521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5663FF1-C1F9-4387-B9F8-ACACC7F56D64}"/>
                </a:ext>
              </a:extLst>
            </p:cNvPr>
            <p:cNvSpPr/>
            <p:nvPr/>
          </p:nvSpPr>
          <p:spPr>
            <a:xfrm>
              <a:off x="8023740" y="5420546"/>
              <a:ext cx="368892" cy="326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C073C00-4431-4E85-A8B5-EE423EECE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0227" y="5224466"/>
              <a:ext cx="1020" cy="196080"/>
            </a:xfrm>
            <a:prstGeom prst="straightConnector1">
              <a:avLst/>
            </a:pr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B59E47C-7BB5-4053-A883-138C1D173B3E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 flipH="1">
            <a:off x="8248929" y="2471560"/>
            <a:ext cx="1226101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1A7CA32-6B13-4F5C-9104-0F9956E5DAB9}"/>
              </a:ext>
            </a:extLst>
          </p:cNvPr>
          <p:cNvCxnSpPr>
            <a:cxnSpLocks/>
            <a:stCxn id="10" idx="4"/>
            <a:endCxn id="47" idx="0"/>
          </p:cNvCxnSpPr>
          <p:nvPr/>
        </p:nvCxnSpPr>
        <p:spPr>
          <a:xfrm flipH="1">
            <a:off x="8675213" y="2471560"/>
            <a:ext cx="799817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01A2D5C3-AF5F-406F-8AA1-913B2BBF3394}"/>
              </a:ext>
            </a:extLst>
          </p:cNvPr>
          <p:cNvCxnSpPr>
            <a:cxnSpLocks/>
            <a:stCxn id="10" idx="4"/>
            <a:endCxn id="77" idx="0"/>
          </p:cNvCxnSpPr>
          <p:nvPr/>
        </p:nvCxnSpPr>
        <p:spPr>
          <a:xfrm>
            <a:off x="9475030" y="2471560"/>
            <a:ext cx="40254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D125E25-649B-423E-B769-54C7A6C927E1}"/>
              </a:ext>
            </a:extLst>
          </p:cNvPr>
          <p:cNvCxnSpPr>
            <a:cxnSpLocks/>
            <a:stCxn id="10" idx="4"/>
            <a:endCxn id="62" idx="0"/>
          </p:cNvCxnSpPr>
          <p:nvPr/>
        </p:nvCxnSpPr>
        <p:spPr>
          <a:xfrm flipH="1">
            <a:off x="9097415" y="2471560"/>
            <a:ext cx="377615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64C5FBD-D355-4A9B-9997-536F9C7F5393}"/>
              </a:ext>
            </a:extLst>
          </p:cNvPr>
          <p:cNvCxnSpPr>
            <a:cxnSpLocks/>
            <a:stCxn id="10" idx="4"/>
            <a:endCxn id="92" idx="0"/>
          </p:cNvCxnSpPr>
          <p:nvPr/>
        </p:nvCxnSpPr>
        <p:spPr>
          <a:xfrm>
            <a:off x="9475030" y="2471560"/>
            <a:ext cx="454042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0F23BB7-D5D5-4906-8D6B-BE6A68684C76}"/>
              </a:ext>
            </a:extLst>
          </p:cNvPr>
          <p:cNvCxnSpPr>
            <a:cxnSpLocks/>
            <a:stCxn id="10" idx="4"/>
            <a:endCxn id="107" idx="0"/>
          </p:cNvCxnSpPr>
          <p:nvPr/>
        </p:nvCxnSpPr>
        <p:spPr>
          <a:xfrm>
            <a:off x="9475030" y="2471560"/>
            <a:ext cx="876244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ACA7EBD-83DB-4E07-8A09-E5D532BF9585}"/>
              </a:ext>
            </a:extLst>
          </p:cNvPr>
          <p:cNvCxnSpPr>
            <a:cxnSpLocks/>
            <a:stCxn id="10" idx="4"/>
            <a:endCxn id="122" idx="0"/>
          </p:cNvCxnSpPr>
          <p:nvPr/>
        </p:nvCxnSpPr>
        <p:spPr>
          <a:xfrm>
            <a:off x="9475030" y="2471560"/>
            <a:ext cx="1294113" cy="4054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165C0E7-4726-4A56-8502-91D215F9305F}"/>
                  </a:ext>
                </a:extLst>
              </p:cNvPr>
              <p:cNvSpPr txBox="1"/>
              <p:nvPr/>
            </p:nvSpPr>
            <p:spPr>
              <a:xfrm>
                <a:off x="6048020" y="3912513"/>
                <a:ext cx="19232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behavior policy </a:t>
                </a:r>
                <a:br>
                  <a:rPr lang="en-US" dirty="0">
                    <a:solidFill>
                      <a:schemeClr val="tx2"/>
                    </a:solidFill>
                  </a:rPr>
                </a:br>
                <a:r>
                  <a:rPr lang="en-US" dirty="0">
                    <a:solidFill>
                      <a:schemeClr val="tx2"/>
                    </a:solidFill>
                  </a:rPr>
                  <a:t>		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-greedy)</a:t>
                </a: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165C0E7-4726-4A56-8502-91D215F93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020" y="3912513"/>
                <a:ext cx="1923219" cy="553998"/>
              </a:xfrm>
              <a:prstGeom prst="rect">
                <a:avLst/>
              </a:prstGeom>
              <a:blipFill>
                <a:blip r:embed="rId2"/>
                <a:stretch>
                  <a:fillRect l="-4430" t="-14286" r="-632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F45313CF-E993-4FA8-AE4A-2C89FA5EC98B}"/>
              </a:ext>
            </a:extLst>
          </p:cNvPr>
          <p:cNvSpPr/>
          <p:nvPr/>
        </p:nvSpPr>
        <p:spPr>
          <a:xfrm>
            <a:off x="7366621" y="5945557"/>
            <a:ext cx="954419" cy="275707"/>
          </a:xfrm>
          <a:custGeom>
            <a:avLst/>
            <a:gdLst>
              <a:gd name="connsiteX0" fmla="*/ 15635 w 954419"/>
              <a:gd name="connsiteY0" fmla="*/ 254075 h 275707"/>
              <a:gd name="connsiteX1" fmla="*/ 100979 w 954419"/>
              <a:gd name="connsiteY1" fmla="*/ 247979 h 275707"/>
              <a:gd name="connsiteX2" fmla="*/ 777635 w 954419"/>
              <a:gd name="connsiteY2" fmla="*/ 260171 h 275707"/>
              <a:gd name="connsiteX3" fmla="*/ 887363 w 954419"/>
              <a:gd name="connsiteY3" fmla="*/ 4139 h 275707"/>
              <a:gd name="connsiteX4" fmla="*/ 802019 w 954419"/>
              <a:gd name="connsiteY4" fmla="*/ 95579 h 275707"/>
              <a:gd name="connsiteX5" fmla="*/ 887363 w 954419"/>
              <a:gd name="connsiteY5" fmla="*/ 10235 h 275707"/>
              <a:gd name="connsiteX6" fmla="*/ 954419 w 954419"/>
              <a:gd name="connsiteY6" fmla="*/ 138251 h 27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419" h="275707">
                <a:moveTo>
                  <a:pt x="15635" y="254075"/>
                </a:moveTo>
                <a:cubicBezTo>
                  <a:pt x="-5193" y="250519"/>
                  <a:pt x="-26021" y="246963"/>
                  <a:pt x="100979" y="247979"/>
                </a:cubicBezTo>
                <a:cubicBezTo>
                  <a:pt x="227979" y="248995"/>
                  <a:pt x="646571" y="300811"/>
                  <a:pt x="777635" y="260171"/>
                </a:cubicBezTo>
                <a:cubicBezTo>
                  <a:pt x="908699" y="219531"/>
                  <a:pt x="883299" y="31571"/>
                  <a:pt x="887363" y="4139"/>
                </a:cubicBezTo>
                <a:cubicBezTo>
                  <a:pt x="891427" y="-23293"/>
                  <a:pt x="802019" y="94563"/>
                  <a:pt x="802019" y="95579"/>
                </a:cubicBezTo>
                <a:cubicBezTo>
                  <a:pt x="802019" y="96595"/>
                  <a:pt x="861963" y="3123"/>
                  <a:pt x="887363" y="10235"/>
                </a:cubicBezTo>
                <a:cubicBezTo>
                  <a:pt x="912763" y="17347"/>
                  <a:pt x="933591" y="77799"/>
                  <a:pt x="954419" y="138251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75BD7375-3BCB-468E-8577-04450A5B2F3E}"/>
              </a:ext>
            </a:extLst>
          </p:cNvPr>
          <p:cNvSpPr/>
          <p:nvPr/>
        </p:nvSpPr>
        <p:spPr>
          <a:xfrm>
            <a:off x="7376160" y="5943600"/>
            <a:ext cx="3653790" cy="357358"/>
          </a:xfrm>
          <a:custGeom>
            <a:avLst/>
            <a:gdLst>
              <a:gd name="connsiteX0" fmla="*/ 0 w 3653790"/>
              <a:gd name="connsiteY0" fmla="*/ 251460 h 357358"/>
              <a:gd name="connsiteX1" fmla="*/ 449580 w 3653790"/>
              <a:gd name="connsiteY1" fmla="*/ 270510 h 357358"/>
              <a:gd name="connsiteX2" fmla="*/ 668655 w 3653790"/>
              <a:gd name="connsiteY2" fmla="*/ 280035 h 357358"/>
              <a:gd name="connsiteX3" fmla="*/ 1447800 w 3653790"/>
              <a:gd name="connsiteY3" fmla="*/ 306705 h 357358"/>
              <a:gd name="connsiteX4" fmla="*/ 2095500 w 3653790"/>
              <a:gd name="connsiteY4" fmla="*/ 268605 h 357358"/>
              <a:gd name="connsiteX5" fmla="*/ 2566035 w 3653790"/>
              <a:gd name="connsiteY5" fmla="*/ 321945 h 357358"/>
              <a:gd name="connsiteX6" fmla="*/ 3482340 w 3653790"/>
              <a:gd name="connsiteY6" fmla="*/ 335280 h 357358"/>
              <a:gd name="connsiteX7" fmla="*/ 3497580 w 3653790"/>
              <a:gd name="connsiteY7" fmla="*/ 11430 h 357358"/>
              <a:gd name="connsiteX8" fmla="*/ 3427095 w 3653790"/>
              <a:gd name="connsiteY8" fmla="*/ 129540 h 357358"/>
              <a:gd name="connsiteX9" fmla="*/ 3497580 w 3653790"/>
              <a:gd name="connsiteY9" fmla="*/ 0 h 357358"/>
              <a:gd name="connsiteX10" fmla="*/ 3653790 w 3653790"/>
              <a:gd name="connsiteY10" fmla="*/ 129540 h 35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53790" h="357358">
                <a:moveTo>
                  <a:pt x="0" y="251460"/>
                </a:moveTo>
                <a:lnTo>
                  <a:pt x="449580" y="270510"/>
                </a:lnTo>
                <a:lnTo>
                  <a:pt x="668655" y="280035"/>
                </a:lnTo>
                <a:cubicBezTo>
                  <a:pt x="835025" y="286068"/>
                  <a:pt x="1209993" y="308610"/>
                  <a:pt x="1447800" y="306705"/>
                </a:cubicBezTo>
                <a:cubicBezTo>
                  <a:pt x="1685608" y="304800"/>
                  <a:pt x="1909128" y="266065"/>
                  <a:pt x="2095500" y="268605"/>
                </a:cubicBezTo>
                <a:cubicBezTo>
                  <a:pt x="2281873" y="271145"/>
                  <a:pt x="2334895" y="310833"/>
                  <a:pt x="2566035" y="321945"/>
                </a:cubicBezTo>
                <a:cubicBezTo>
                  <a:pt x="2797175" y="333057"/>
                  <a:pt x="3327082" y="387033"/>
                  <a:pt x="3482340" y="335280"/>
                </a:cubicBezTo>
                <a:cubicBezTo>
                  <a:pt x="3637598" y="283527"/>
                  <a:pt x="3506787" y="45720"/>
                  <a:pt x="3497580" y="11430"/>
                </a:cubicBezTo>
                <a:cubicBezTo>
                  <a:pt x="3488373" y="-22860"/>
                  <a:pt x="3427095" y="131445"/>
                  <a:pt x="3427095" y="129540"/>
                </a:cubicBezTo>
                <a:cubicBezTo>
                  <a:pt x="3427095" y="127635"/>
                  <a:pt x="3459798" y="0"/>
                  <a:pt x="3497580" y="0"/>
                </a:cubicBezTo>
                <a:cubicBezTo>
                  <a:pt x="3535362" y="0"/>
                  <a:pt x="3594576" y="64770"/>
                  <a:pt x="3653790" y="12954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5665096-3304-4223-8257-9AB9522DB32A}"/>
                  </a:ext>
                </a:extLst>
              </p:cNvPr>
              <p:cNvSpPr/>
              <p:nvPr/>
            </p:nvSpPr>
            <p:spPr>
              <a:xfrm>
                <a:off x="9305123" y="5872382"/>
                <a:ext cx="4347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5665096-3304-4223-8257-9AB9522DB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123" y="5872382"/>
                <a:ext cx="4347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8511463-27B7-4234-8F4B-FE2D5330B593}"/>
                  </a:ext>
                </a:extLst>
              </p:cNvPr>
              <p:cNvSpPr/>
              <p:nvPr/>
            </p:nvSpPr>
            <p:spPr>
              <a:xfrm>
                <a:off x="5644792" y="5879285"/>
                <a:ext cx="23539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Rollouts with </a:t>
                </a:r>
                <a:b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</a:br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policy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u="sng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8511463-27B7-4234-8F4B-FE2D5330B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792" y="5879285"/>
                <a:ext cx="2353934" cy="646331"/>
              </a:xfrm>
              <a:prstGeom prst="rect">
                <a:avLst/>
              </a:prstGeom>
              <a:blipFill>
                <a:blip r:embed="rId4"/>
                <a:stretch>
                  <a:fillRect t="-3774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9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3495-EA0B-4AE8-BB43-596CC0D4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Focusing 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051A9-8EF4-4B93-BF8C-04AF22BBF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Monte-Carlo Tree Search (MCTS)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2EB044-4933-4E2D-AAD3-636FB8D406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MCTS is a rollout algorithm </a:t>
            </a:r>
            <a:r>
              <a:rPr lang="en-US" b="1" dirty="0"/>
              <a:t>enhanced</a:t>
            </a:r>
            <a:r>
              <a:rPr lang="en-US" dirty="0"/>
              <a:t> by a mean of </a:t>
            </a:r>
            <a:r>
              <a:rPr lang="en-US" i="1" dirty="0"/>
              <a:t>accumulate value estimates </a:t>
            </a:r>
            <a:r>
              <a:rPr lang="en-US" dirty="0"/>
              <a:t>obtained from MC simulations in order to successfully direct simulations toward more </a:t>
            </a:r>
            <a:r>
              <a:rPr lang="en-US" i="1" dirty="0"/>
              <a:t>highly-rewarding trajectories</a:t>
            </a:r>
          </a:p>
          <a:p>
            <a:endParaRPr lang="en-US" i="1" dirty="0"/>
          </a:p>
          <a:p>
            <a:r>
              <a:rPr lang="en-US" dirty="0"/>
              <a:t>It was largely responsible for the improvement in computer Go, and critical for the stunning victory over Lee Sedol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08773-2DCC-4A7E-B885-BE617485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19498-8E10-4588-88DC-EEFD1D7E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11" y="2001006"/>
            <a:ext cx="6410424" cy="4188535"/>
          </a:xfrm>
          <a:prstGeom prst="rect">
            <a:avLst/>
          </a:prstGeom>
        </p:spPr>
      </p:pic>
      <p:pic>
        <p:nvPicPr>
          <p:cNvPr id="13" name="Picture Placeholder 9">
            <a:extLst>
              <a:ext uri="{FF2B5EF4-FFF2-40B4-BE49-F238E27FC236}">
                <a16:creationId xmlns:a16="http://schemas.microsoft.com/office/drawing/2014/main" id="{78E1A24C-CD06-44CA-A3F0-92316E25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0" b="28950"/>
          <a:stretch>
            <a:fillRect/>
          </a:stretch>
        </p:blipFill>
        <p:spPr>
          <a:xfrm>
            <a:off x="-835643" y="5568838"/>
            <a:ext cx="6312631" cy="1494539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3496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F99B658-3DD0-42B0-A240-1BDC413E96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b="7531"/>
          <a:stretch>
            <a:fillRect/>
          </a:stretch>
        </p:blipFill>
        <p:spPr>
          <a:xfrm>
            <a:off x="0" y="0"/>
            <a:ext cx="12240348" cy="6858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1738DC-9F6E-4C23-B80A-775FED2A7A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2706" y="2422057"/>
            <a:ext cx="2472039" cy="1177849"/>
          </a:xfrm>
        </p:spPr>
        <p:txBody>
          <a:bodyPr/>
          <a:lstStyle/>
          <a:p>
            <a:r>
              <a:rPr lang="en-US" dirty="0"/>
              <a:t>Planning requires a model of the environment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BF74EA-DD5A-43FB-8EB9-CFE51B7C04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0215" y="5067811"/>
            <a:ext cx="2472039" cy="1515869"/>
          </a:xfrm>
        </p:spPr>
        <p:txBody>
          <a:bodyPr/>
          <a:lstStyle/>
          <a:p>
            <a:r>
              <a:rPr lang="en-US" dirty="0"/>
              <a:t>There is a surprising close relationship between planning and learning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BEF854-92BC-4897-B4C5-91FB4014DE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97018" y="2365300"/>
            <a:ext cx="2472039" cy="1177849"/>
          </a:xfrm>
        </p:spPr>
        <p:txBody>
          <a:bodyPr/>
          <a:lstStyle/>
          <a:p>
            <a:r>
              <a:rPr lang="en-US" dirty="0"/>
              <a:t>It is straightforward to integrate incremental planning with action and model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10DE8-EFF1-4CFA-BE0E-6B27C298F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24B051A-FE3B-441F-AA21-8A0CBBD0DB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3000" y="2653339"/>
            <a:ext cx="616521" cy="53260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871C97-60E8-4947-B867-B8F797D24F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57449" y="5257642"/>
            <a:ext cx="616521" cy="532604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D3DA1C-E1C5-4554-82BB-43AD037D89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60972" y="2560873"/>
            <a:ext cx="616521" cy="532604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1A4E1EEC-EB50-42DA-82D0-D0AB9894C7B6}"/>
              </a:ext>
            </a:extLst>
          </p:cNvPr>
          <p:cNvSpPr txBox="1">
            <a:spLocks/>
          </p:cNvSpPr>
          <p:nvPr/>
        </p:nvSpPr>
        <p:spPr>
          <a:xfrm>
            <a:off x="8093491" y="5538107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4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4F59D84-BF5F-43F4-AEAE-91D643061308}"/>
              </a:ext>
            </a:extLst>
          </p:cNvPr>
          <p:cNvSpPr txBox="1">
            <a:spLocks/>
          </p:cNvSpPr>
          <p:nvPr/>
        </p:nvSpPr>
        <p:spPr>
          <a:xfrm>
            <a:off x="8743433" y="5215484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6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Planning can be backward focused or forward focused </a:t>
            </a:r>
          </a:p>
        </p:txBody>
      </p:sp>
    </p:spTree>
    <p:extLst>
      <p:ext uri="{BB962C8B-B14F-4D97-AF65-F5344CB8AC3E}">
        <p14:creationId xmlns:p14="http://schemas.microsoft.com/office/powerpoint/2010/main" val="4612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27" grpId="0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9330-38E3-4617-B9F8-FF08EC88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50938-14C6-4D7B-9AE7-D4C8709F1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 I – Tabular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F8573-7329-4F9E-9D1C-31670078F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573" y="3600844"/>
            <a:ext cx="2942647" cy="431800"/>
          </a:xfrm>
        </p:spPr>
        <p:txBody>
          <a:bodyPr>
            <a:normAutofit fontScale="92500"/>
          </a:bodyPr>
          <a:lstStyle/>
          <a:p>
            <a:r>
              <a:rPr lang="en-US" dirty="0"/>
              <a:t>Degree of bootstrapping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ADFEE-C865-4D0C-BECB-1BCA8FEC07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468" y="1669999"/>
            <a:ext cx="2942647" cy="776678"/>
          </a:xfrm>
        </p:spPr>
        <p:txBody>
          <a:bodyPr/>
          <a:lstStyle/>
          <a:p>
            <a:r>
              <a:rPr lang="en-US" sz="2200" dirty="0"/>
              <a:t>Sample updates vs.</a:t>
            </a:r>
            <a:br>
              <a:rPr lang="en-US" sz="2200" dirty="0"/>
            </a:br>
            <a:r>
              <a:rPr lang="en-US" sz="2200" dirty="0"/>
              <a:t>Expected updates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B47DB6-EF6C-4D7A-ACD3-800AFFD90D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8964" y="2446677"/>
            <a:ext cx="2929143" cy="1307738"/>
          </a:xfrm>
        </p:spPr>
        <p:txBody>
          <a:bodyPr/>
          <a:lstStyle/>
          <a:p>
            <a:r>
              <a:rPr lang="en-US" dirty="0"/>
              <a:t>Should we use a sample model or a distribution model?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A3BDBB-F476-47BC-B7E9-668AF20E33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4573" y="4043702"/>
            <a:ext cx="2929143" cy="713706"/>
          </a:xfrm>
        </p:spPr>
        <p:txBody>
          <a:bodyPr/>
          <a:lstStyle/>
          <a:p>
            <a:r>
              <a:rPr lang="en-US" dirty="0"/>
              <a:t>How to perfect balance variance and bias?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F56EAB-E3B2-469F-9CD8-AD28A3E40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DC00234-2CFC-47DE-BA10-FD13D4B46435}"/>
              </a:ext>
            </a:extLst>
          </p:cNvPr>
          <p:cNvSpPr txBox="1">
            <a:spLocks/>
          </p:cNvSpPr>
          <p:nvPr/>
        </p:nvSpPr>
        <p:spPr>
          <a:xfrm>
            <a:off x="217084" y="5013643"/>
            <a:ext cx="2942647" cy="6056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On-policy vs. Off-policy Learning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F9C263F-DAE5-4260-B383-0522390E881B}"/>
              </a:ext>
            </a:extLst>
          </p:cNvPr>
          <p:cNvSpPr txBox="1">
            <a:spLocks/>
          </p:cNvSpPr>
          <p:nvPr/>
        </p:nvSpPr>
        <p:spPr>
          <a:xfrm>
            <a:off x="217084" y="5619266"/>
            <a:ext cx="2929143" cy="82483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 from its own experience or someone else’s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24FBA9-58A8-411C-889B-01778F09B4DE}"/>
              </a:ext>
            </a:extLst>
          </p:cNvPr>
          <p:cNvSpPr txBox="1">
            <a:spLocks/>
          </p:cNvSpPr>
          <p:nvPr/>
        </p:nvSpPr>
        <p:spPr>
          <a:xfrm>
            <a:off x="4071228" y="1757108"/>
            <a:ext cx="2942647" cy="42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of return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26DADCB-1391-444B-9D47-23A61CEC37A0}"/>
              </a:ext>
            </a:extLst>
          </p:cNvPr>
          <p:cNvSpPr txBox="1">
            <a:spLocks/>
          </p:cNvSpPr>
          <p:nvPr/>
        </p:nvSpPr>
        <p:spPr>
          <a:xfrm>
            <a:off x="4071228" y="2183002"/>
            <a:ext cx="3067399" cy="84818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Episodic or continuing, discounted or undiscounted?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2D6FB30-D890-4C21-B1C7-626113147D6F}"/>
              </a:ext>
            </a:extLst>
          </p:cNvPr>
          <p:cNvSpPr txBox="1">
            <a:spLocks/>
          </p:cNvSpPr>
          <p:nvPr/>
        </p:nvSpPr>
        <p:spPr>
          <a:xfrm>
            <a:off x="4267772" y="3193716"/>
            <a:ext cx="2942647" cy="6331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values vs. </a:t>
            </a:r>
            <a:br>
              <a:rPr lang="en-US" dirty="0"/>
            </a:br>
            <a:r>
              <a:rPr lang="en-US" dirty="0"/>
              <a:t>State values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4223E57-2152-4B7D-AD63-BD46D2D85D42}"/>
              </a:ext>
            </a:extLst>
          </p:cNvPr>
          <p:cNvSpPr txBox="1">
            <a:spLocks/>
          </p:cNvSpPr>
          <p:nvPr/>
        </p:nvSpPr>
        <p:spPr>
          <a:xfrm>
            <a:off x="4267772" y="3826816"/>
            <a:ext cx="3067399" cy="848183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kind should be estimated?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2189096-FC08-4C0B-9FE8-BB6C08215BE8}"/>
              </a:ext>
            </a:extLst>
          </p:cNvPr>
          <p:cNvSpPr txBox="1">
            <a:spLocks/>
          </p:cNvSpPr>
          <p:nvPr/>
        </p:nvSpPr>
        <p:spPr>
          <a:xfrm>
            <a:off x="3946476" y="4822369"/>
            <a:ext cx="2942647" cy="6331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selection/ exploration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42BBB42-D3A6-4940-AA6C-3B0E9F70E292}"/>
              </a:ext>
            </a:extLst>
          </p:cNvPr>
          <p:cNvSpPr txBox="1">
            <a:spLocks/>
          </p:cNvSpPr>
          <p:nvPr/>
        </p:nvSpPr>
        <p:spPr>
          <a:xfrm>
            <a:off x="3946476" y="5455469"/>
            <a:ext cx="3067399" cy="98863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ensure a suitable trade-off between exploration and exploitation?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9693CB5-E35D-4DD9-8B88-E8A289CE936A}"/>
              </a:ext>
            </a:extLst>
          </p:cNvPr>
          <p:cNvSpPr txBox="1">
            <a:spLocks/>
          </p:cNvSpPr>
          <p:nvPr/>
        </p:nvSpPr>
        <p:spPr>
          <a:xfrm>
            <a:off x="7051425" y="794611"/>
            <a:ext cx="2942647" cy="42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vs. simulated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1778D70-5928-41A4-9282-D8C5011838F6}"/>
              </a:ext>
            </a:extLst>
          </p:cNvPr>
          <p:cNvSpPr txBox="1">
            <a:spLocks/>
          </p:cNvSpPr>
          <p:nvPr/>
        </p:nvSpPr>
        <p:spPr>
          <a:xfrm>
            <a:off x="7013875" y="1215748"/>
            <a:ext cx="3067399" cy="98863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both, how much of each?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7C0971B-1EF5-4029-B7E5-7723CA4C9043}"/>
              </a:ext>
            </a:extLst>
          </p:cNvPr>
          <p:cNvSpPr txBox="1">
            <a:spLocks/>
          </p:cNvSpPr>
          <p:nvPr/>
        </p:nvSpPr>
        <p:spPr>
          <a:xfrm>
            <a:off x="7372721" y="2125026"/>
            <a:ext cx="2942647" cy="42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 of updates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007E336-41F8-41F2-98D6-6D9DFBF62E04}"/>
              </a:ext>
            </a:extLst>
          </p:cNvPr>
          <p:cNvSpPr txBox="1">
            <a:spLocks/>
          </p:cNvSpPr>
          <p:nvPr/>
        </p:nvSpPr>
        <p:spPr>
          <a:xfrm>
            <a:off x="7335171" y="2546163"/>
            <a:ext cx="3067399" cy="98863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states should be updated?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B65957E-327D-41E5-A532-DFF5B7C962FC}"/>
              </a:ext>
            </a:extLst>
          </p:cNvPr>
          <p:cNvSpPr txBox="1">
            <a:spLocks/>
          </p:cNvSpPr>
          <p:nvPr/>
        </p:nvSpPr>
        <p:spPr>
          <a:xfrm>
            <a:off x="7088975" y="3574102"/>
            <a:ext cx="2942647" cy="42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Timing of updates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71B37DF-18F3-4794-931C-CCE1C9079E4C}"/>
              </a:ext>
            </a:extLst>
          </p:cNvPr>
          <p:cNvSpPr txBox="1">
            <a:spLocks/>
          </p:cNvSpPr>
          <p:nvPr/>
        </p:nvSpPr>
        <p:spPr>
          <a:xfrm>
            <a:off x="7051425" y="3995239"/>
            <a:ext cx="3067399" cy="9886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Should updates be done as part of selecting actions, or only afterward?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4F6AE3-55D9-4BAB-A1D7-AB74D3F91F6C}"/>
              </a:ext>
            </a:extLst>
          </p:cNvPr>
          <p:cNvSpPr txBox="1">
            <a:spLocks/>
          </p:cNvSpPr>
          <p:nvPr/>
        </p:nvSpPr>
        <p:spPr>
          <a:xfrm>
            <a:off x="7847298" y="5099266"/>
            <a:ext cx="2942647" cy="42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Memory for updates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EDD00A-1EFD-4E0E-9298-36A88BA3601A}"/>
              </a:ext>
            </a:extLst>
          </p:cNvPr>
          <p:cNvSpPr txBox="1">
            <a:spLocks/>
          </p:cNvSpPr>
          <p:nvPr/>
        </p:nvSpPr>
        <p:spPr>
          <a:xfrm>
            <a:off x="7809748" y="5520403"/>
            <a:ext cx="3067399" cy="98863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076325" indent="-1619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long should they be retained?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EB3FAB-D8AE-41CA-A4D1-60DA15F14B2D}"/>
              </a:ext>
            </a:extLst>
          </p:cNvPr>
          <p:cNvSpPr/>
          <p:nvPr/>
        </p:nvSpPr>
        <p:spPr>
          <a:xfrm>
            <a:off x="9884287" y="1345995"/>
            <a:ext cx="223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There is one missing dimension not yet discussed here: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Function approximation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2BE6150-7D88-4E1F-A90E-E0F1857FBE9F}"/>
              </a:ext>
            </a:extLst>
          </p:cNvPr>
          <p:cNvSpPr/>
          <p:nvPr/>
        </p:nvSpPr>
        <p:spPr>
          <a:xfrm>
            <a:off x="10758368" y="2869454"/>
            <a:ext cx="359270" cy="983638"/>
          </a:xfrm>
          <a:custGeom>
            <a:avLst/>
            <a:gdLst>
              <a:gd name="connsiteX0" fmla="*/ 163982 w 359270"/>
              <a:gd name="connsiteY0" fmla="*/ 983638 h 983638"/>
              <a:gd name="connsiteX1" fmla="*/ 82002 w 359270"/>
              <a:gd name="connsiteY1" fmla="*/ 737696 h 983638"/>
              <a:gd name="connsiteX2" fmla="*/ 340556 w 359270"/>
              <a:gd name="connsiteY2" fmla="*/ 744003 h 983638"/>
              <a:gd name="connsiteX3" fmla="*/ 302719 w 359270"/>
              <a:gd name="connsiteY3" fmla="*/ 428692 h 983638"/>
              <a:gd name="connsiteX4" fmla="*/ 12633 w 359270"/>
              <a:gd name="connsiteY4" fmla="*/ 163832 h 983638"/>
              <a:gd name="connsiteX5" fmla="*/ 151370 w 359270"/>
              <a:gd name="connsiteY5" fmla="*/ 12483 h 983638"/>
              <a:gd name="connsiteX6" fmla="*/ 21 w 359270"/>
              <a:gd name="connsiteY6" fmla="*/ 18789 h 983638"/>
              <a:gd name="connsiteX7" fmla="*/ 163982 w 359270"/>
              <a:gd name="connsiteY7" fmla="*/ 6176 h 983638"/>
              <a:gd name="connsiteX8" fmla="*/ 138758 w 359270"/>
              <a:gd name="connsiteY8" fmla="*/ 132300 h 9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270" h="983638">
                <a:moveTo>
                  <a:pt x="163982" y="983638"/>
                </a:moveTo>
                <a:cubicBezTo>
                  <a:pt x="108277" y="880636"/>
                  <a:pt x="52573" y="777635"/>
                  <a:pt x="82002" y="737696"/>
                </a:cubicBezTo>
                <a:cubicBezTo>
                  <a:pt x="111431" y="697757"/>
                  <a:pt x="303770" y="795504"/>
                  <a:pt x="340556" y="744003"/>
                </a:cubicBezTo>
                <a:cubicBezTo>
                  <a:pt x="377342" y="692502"/>
                  <a:pt x="357373" y="525387"/>
                  <a:pt x="302719" y="428692"/>
                </a:cubicBezTo>
                <a:cubicBezTo>
                  <a:pt x="248065" y="331997"/>
                  <a:pt x="37858" y="233200"/>
                  <a:pt x="12633" y="163832"/>
                </a:cubicBezTo>
                <a:cubicBezTo>
                  <a:pt x="-12592" y="94464"/>
                  <a:pt x="153472" y="36657"/>
                  <a:pt x="151370" y="12483"/>
                </a:cubicBezTo>
                <a:cubicBezTo>
                  <a:pt x="149268" y="-11691"/>
                  <a:pt x="-2081" y="19840"/>
                  <a:pt x="21" y="18789"/>
                </a:cubicBezTo>
                <a:cubicBezTo>
                  <a:pt x="2123" y="17738"/>
                  <a:pt x="140859" y="-12743"/>
                  <a:pt x="163982" y="6176"/>
                </a:cubicBezTo>
                <a:cubicBezTo>
                  <a:pt x="187105" y="25094"/>
                  <a:pt x="162931" y="78697"/>
                  <a:pt x="138758" y="132300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86FD63-C0A3-41BC-86F6-A78E0428C529}"/>
              </a:ext>
            </a:extLst>
          </p:cNvPr>
          <p:cNvSpPr/>
          <p:nvPr/>
        </p:nvSpPr>
        <p:spPr>
          <a:xfrm>
            <a:off x="10000986" y="3951063"/>
            <a:ext cx="2233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will be our next topic!</a:t>
            </a:r>
          </a:p>
        </p:txBody>
      </p:sp>
    </p:spTree>
    <p:extLst>
      <p:ext uri="{BB962C8B-B14F-4D97-AF65-F5344CB8AC3E}">
        <p14:creationId xmlns:p14="http://schemas.microsoft.com/office/powerpoint/2010/main" val="90962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7" grpId="0" build="p"/>
      <p:bldP spid="8" grpId="0" build="p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AB4F0-D551-41DB-AAA7-70FDFACF58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0542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85E12-F6B4-4EBF-A384-8BBB9B98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21845-6236-42E5-951B-A7D621EE3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Why did the naïve </a:t>
            </a:r>
            <a:r>
              <a:rPr lang="en-US" dirty="0" err="1"/>
              <a:t>Baysian</a:t>
            </a:r>
            <a:r>
              <a:rPr lang="en-US" dirty="0"/>
              <a:t> suddenly feel patriotic when he heard fireworks?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50192-F5A4-45D0-B36F-0AB8A84E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87" y="2346629"/>
            <a:ext cx="2571521" cy="25715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09C78A-2F30-45AD-B120-EA15CE9687E6}"/>
              </a:ext>
            </a:extLst>
          </p:cNvPr>
          <p:cNvSpPr/>
          <p:nvPr/>
        </p:nvSpPr>
        <p:spPr>
          <a:xfrm>
            <a:off x="8008883" y="2027065"/>
            <a:ext cx="30997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He assumed… independence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4AE3-41DB-4B7A-AA03-2095CC580F22}"/>
              </a:ext>
            </a:extLst>
          </p:cNvPr>
          <p:cNvGrpSpPr/>
          <p:nvPr/>
        </p:nvGrpSpPr>
        <p:grpSpPr>
          <a:xfrm>
            <a:off x="9238593" y="5398113"/>
            <a:ext cx="2326990" cy="630621"/>
            <a:chOff x="9238593" y="5398113"/>
            <a:chExt cx="2326990" cy="630621"/>
          </a:xfrm>
        </p:grpSpPr>
        <p:sp>
          <p:nvSpPr>
            <p:cNvPr id="8" name="Arrow: Right 7">
              <a:hlinkClick r:id="rId3" action="ppaction://hlinksldjump"/>
              <a:extLst>
                <a:ext uri="{FF2B5EF4-FFF2-40B4-BE49-F238E27FC236}">
                  <a16:creationId xmlns:a16="http://schemas.microsoft.com/office/drawing/2014/main" id="{D1331693-24FA-4476-BBE1-A2DD3D16FE6A}"/>
                </a:ext>
              </a:extLst>
            </p:cNvPr>
            <p:cNvSpPr/>
            <p:nvPr/>
          </p:nvSpPr>
          <p:spPr>
            <a:xfrm>
              <a:off x="10272811" y="5688199"/>
              <a:ext cx="1090974" cy="340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E8CA06-9865-416E-A0DA-95F3CCBA7EC0}"/>
                </a:ext>
              </a:extLst>
            </p:cNvPr>
            <p:cNvSpPr txBox="1"/>
            <p:nvPr/>
          </p:nvSpPr>
          <p:spPr>
            <a:xfrm>
              <a:off x="9238593" y="5398113"/>
              <a:ext cx="232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 to serious stuff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896B-411A-4351-A3D9-543F162B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74FC8-EDC2-45FF-9D3F-DF4EFE7E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C64E4-1949-4ABA-9F97-E7F08EDDB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TD-Learning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3D718-03D9-4897-AB38-1EEE30D3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0" y="1314000"/>
            <a:ext cx="8190000" cy="5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15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A2808-2F39-4326-8728-367E9EF0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 time!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4707BE-0239-4EA4-B287-AC25BF68AB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2B6DAD"/>
                </a:solidFill>
                <a:latin typeface="-apple-system"/>
              </a:rPr>
              <a:t>Ladies, if he: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requires lots of supervision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yet always wants more power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can't explain decisions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optimizes for the average outcome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dismisses problems as edge cases</a:t>
            </a:r>
          </a:p>
          <a:p>
            <a:pPr lvl="1"/>
            <a:r>
              <a:rPr lang="en-US" dirty="0">
                <a:solidFill>
                  <a:srgbClr val="2B6DAD"/>
                </a:solidFill>
                <a:latin typeface="-apple-system"/>
              </a:rPr>
              <a:t>forgets things catastrophically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95E9E-ED96-4999-B8E2-2F850A4428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44350" y="6519863"/>
            <a:ext cx="247650" cy="122237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60</a:t>
            </a:fld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80616-57D1-4288-8E5F-E1DD6E411D7A}"/>
              </a:ext>
            </a:extLst>
          </p:cNvPr>
          <p:cNvSpPr/>
          <p:nvPr/>
        </p:nvSpPr>
        <p:spPr>
          <a:xfrm>
            <a:off x="670983" y="5237652"/>
            <a:ext cx="4134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He is not your man, he’s a deep neural network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9C442D-4BA1-499C-9240-838B32B14C15}"/>
              </a:ext>
            </a:extLst>
          </p:cNvPr>
          <p:cNvGrpSpPr/>
          <p:nvPr/>
        </p:nvGrpSpPr>
        <p:grpSpPr>
          <a:xfrm>
            <a:off x="9238593" y="5398113"/>
            <a:ext cx="2326990" cy="630621"/>
            <a:chOff x="9238593" y="5398113"/>
            <a:chExt cx="2326990" cy="630621"/>
          </a:xfrm>
        </p:grpSpPr>
        <p:sp>
          <p:nvSpPr>
            <p:cNvPr id="11" name="Arrow: Right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3D81D5DE-0AF0-4462-83B9-37B042D0C08A}"/>
                </a:ext>
              </a:extLst>
            </p:cNvPr>
            <p:cNvSpPr/>
            <p:nvPr/>
          </p:nvSpPr>
          <p:spPr>
            <a:xfrm>
              <a:off x="10272811" y="5688199"/>
              <a:ext cx="1090974" cy="340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482DD-49C9-4549-9DEB-88CFBA7719C1}"/>
                </a:ext>
              </a:extLst>
            </p:cNvPr>
            <p:cNvSpPr txBox="1"/>
            <p:nvPr/>
          </p:nvSpPr>
          <p:spPr>
            <a:xfrm>
              <a:off x="9238593" y="5398113"/>
              <a:ext cx="232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 to serious stuff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7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A2808-2F39-4326-8728-367E9EF0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Joke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95E9E-ED96-4999-B8E2-2F850A4428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44350" y="6519863"/>
            <a:ext cx="247650" cy="122237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61</a:t>
            </a:fld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9C442D-4BA1-499C-9240-838B32B14C15}"/>
              </a:ext>
            </a:extLst>
          </p:cNvPr>
          <p:cNvGrpSpPr/>
          <p:nvPr/>
        </p:nvGrpSpPr>
        <p:grpSpPr>
          <a:xfrm>
            <a:off x="9238593" y="5398113"/>
            <a:ext cx="2326990" cy="630621"/>
            <a:chOff x="9238593" y="5398113"/>
            <a:chExt cx="2326990" cy="630621"/>
          </a:xfrm>
        </p:grpSpPr>
        <p:sp>
          <p:nvSpPr>
            <p:cNvPr id="11" name="Arrow: Right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3D81D5DE-0AF0-4462-83B9-37B042D0C08A}"/>
                </a:ext>
              </a:extLst>
            </p:cNvPr>
            <p:cNvSpPr/>
            <p:nvPr/>
          </p:nvSpPr>
          <p:spPr>
            <a:xfrm>
              <a:off x="10272811" y="5688199"/>
              <a:ext cx="1090974" cy="3405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482DD-49C9-4549-9DEB-88CFBA7719C1}"/>
                </a:ext>
              </a:extLst>
            </p:cNvPr>
            <p:cNvSpPr txBox="1"/>
            <p:nvPr/>
          </p:nvSpPr>
          <p:spPr>
            <a:xfrm>
              <a:off x="9238593" y="5398113"/>
              <a:ext cx="2326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 to serious stuff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7FDF09-7EA4-465F-86CB-5DBD0AF407C0}"/>
              </a:ext>
            </a:extLst>
          </p:cNvPr>
          <p:cNvSpPr/>
          <p:nvPr/>
        </p:nvSpPr>
        <p:spPr>
          <a:xfrm>
            <a:off x="670562" y="2794311"/>
            <a:ext cx="43807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 don’t have any pets. I used to have a few bugs, but they kept getting squashed.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876F7-BCCD-4B3F-A9CA-FF1A59BE72B2}"/>
              </a:ext>
            </a:extLst>
          </p:cNvPr>
          <p:cNvSpPr/>
          <p:nvPr/>
        </p:nvSpPr>
        <p:spPr>
          <a:xfrm>
            <a:off x="670561" y="2428298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Alexa, do you have any pets?</a:t>
            </a:r>
            <a:endParaRPr lang="en-US" dirty="0"/>
          </a:p>
        </p:txBody>
      </p:sp>
      <p:pic>
        <p:nvPicPr>
          <p:cNvPr id="18" name="Picture Placeholder 9">
            <a:extLst>
              <a:ext uri="{FF2B5EF4-FFF2-40B4-BE49-F238E27FC236}">
                <a16:creationId xmlns:a16="http://schemas.microsoft.com/office/drawing/2014/main" id="{6CFD78F0-1044-4B31-A893-35741A57C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8" t="-4764" r="-10123" b="-7221"/>
          <a:stretch/>
        </p:blipFill>
        <p:spPr>
          <a:xfrm>
            <a:off x="4729656" y="1254936"/>
            <a:ext cx="7390874" cy="442695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E5B1C2-A2C4-4D98-8861-5B77724AF10B}"/>
              </a:ext>
            </a:extLst>
          </p:cNvPr>
          <p:cNvSpPr/>
          <p:nvPr/>
        </p:nvSpPr>
        <p:spPr>
          <a:xfrm>
            <a:off x="670561" y="4127234"/>
            <a:ext cx="3043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Okay. You’re a sandwich!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B1968A-A05C-4ECD-ADF4-56603D786C93}"/>
              </a:ext>
            </a:extLst>
          </p:cNvPr>
          <p:cNvSpPr/>
          <p:nvPr/>
        </p:nvSpPr>
        <p:spPr>
          <a:xfrm>
            <a:off x="670561" y="3742524"/>
            <a:ext cx="281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Alexa, make me a sandwich</a:t>
            </a:r>
          </a:p>
        </p:txBody>
      </p:sp>
    </p:spTree>
    <p:extLst>
      <p:ext uri="{BB962C8B-B14F-4D97-AF65-F5344CB8AC3E}">
        <p14:creationId xmlns:p14="http://schemas.microsoft.com/office/powerpoint/2010/main" val="38737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F3E36-0BB0-4D58-9B2E-55F1030DD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9AD252-F5B7-4C9F-9C9F-C356723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A9FCC-E13E-42ED-9F4B-C572A468A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A5A17-BD2B-4406-BC23-EEBF2456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36" y="2774731"/>
            <a:ext cx="4312787" cy="3655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2BF28-69EB-444B-AF65-3B9E5F0889D5}"/>
                  </a:ext>
                </a:extLst>
              </p:cNvPr>
              <p:cNvSpPr txBox="1"/>
              <p:nvPr/>
            </p:nvSpPr>
            <p:spPr>
              <a:xfrm>
                <a:off x="2613733" y="2091247"/>
                <a:ext cx="6964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2BF28-69EB-444B-AF65-3B9E5F08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33" y="2091247"/>
                <a:ext cx="6964535" cy="369332"/>
              </a:xfrm>
              <a:prstGeom prst="rect">
                <a:avLst/>
              </a:prstGeom>
              <a:blipFill>
                <a:blip r:embed="rId3"/>
                <a:stretch>
                  <a:fillRect l="-613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8F58B-A604-4BAE-AE6F-9A60312470EB}"/>
                  </a:ext>
                </a:extLst>
              </p:cNvPr>
              <p:cNvSpPr txBox="1"/>
              <p:nvPr/>
            </p:nvSpPr>
            <p:spPr>
              <a:xfrm>
                <a:off x="3797326" y="1592683"/>
                <a:ext cx="4597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8F58B-A604-4BAE-AE6F-9A603124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26" y="1592683"/>
                <a:ext cx="4597349" cy="369332"/>
              </a:xfrm>
              <a:prstGeom prst="rect">
                <a:avLst/>
              </a:prstGeom>
              <a:blipFill>
                <a:blip r:embed="rId4"/>
                <a:stretch>
                  <a:fillRect l="-119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35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06F50-5CCD-4B5A-B27C-3E4E2723D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8B1931-DE46-4A6D-93A0-3457603C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839074-7805-4607-9D0B-ECA28EF7F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Unified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B64BB-AAA5-4E1B-ABCC-59CD5C84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86" y="1119503"/>
            <a:ext cx="6070004" cy="53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0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F5873-4E98-49E1-94E8-8D6BAE138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6D9C17-C5B6-46CA-A121-47177024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A3E28-CF23-48A3-8841-16BA1C55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</a:t>
            </a:r>
          </a:p>
          <a:p>
            <a:r>
              <a:rPr lang="en-US" b="1" dirty="0">
                <a:solidFill>
                  <a:srgbClr val="000000"/>
                </a:solidFill>
              </a:rPr>
              <a:t>General View on Planning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Dyna, integrated acting, planning and learning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Break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Backward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Forward focusing updates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39459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4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Amadeus (widescreen).potx" id="{FB267625-D5B7-4E09-8E92-922F52883EF2}" vid="{23EE970C-F3EA-4B4D-BC2C-F791D55723F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0" ma:contentTypeDescription="Create a new document." ma:contentTypeScope="" ma:versionID="9d7bdd6b50941abba42762e5b1778e32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6b318102f8dbdd92b86c9e24dc0e314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4E0D2D-00D0-4A66-8E14-9F9084674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F35DC-6225-4D24-AE7F-25BA61703A2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ae0fb89c-6dd4-400e-9d3f-26a41a53de26"/>
    <ds:schemaRef ds:uri="http://purl.org/dc/elements/1.1/"/>
    <ds:schemaRef ds:uri="http://schemas.microsoft.com/office/2006/metadata/properties"/>
    <ds:schemaRef ds:uri="863ffbe9-4345-432b-b198-5c099e93cc2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0</TotalTime>
  <Words>2587</Words>
  <Application>Microsoft Office PowerPoint</Application>
  <PresentationFormat>Widescreen</PresentationFormat>
  <Paragraphs>535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Amadeus Thin</vt:lpstr>
      <vt:lpstr>-apple-system</vt:lpstr>
      <vt:lpstr>Arial</vt:lpstr>
      <vt:lpstr>Bradley Hand ITC</vt:lpstr>
      <vt:lpstr>Calibri</vt:lpstr>
      <vt:lpstr>Calibri Light</vt:lpstr>
      <vt:lpstr>Cambria Math</vt:lpstr>
      <vt:lpstr>Lucida Grande</vt:lpstr>
      <vt:lpstr>Times New Roman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4_Restricted_PPT_template widescreen</vt:lpstr>
      <vt:lpstr>PowerPoint Presentation</vt:lpstr>
      <vt:lpstr>Agenda</vt:lpstr>
      <vt:lpstr>Review</vt:lpstr>
      <vt:lpstr>Review</vt:lpstr>
      <vt:lpstr>Review</vt:lpstr>
      <vt:lpstr>Review</vt:lpstr>
      <vt:lpstr>Review</vt:lpstr>
      <vt:lpstr>Review</vt:lpstr>
      <vt:lpstr>Agenda</vt:lpstr>
      <vt:lpstr>General View</vt:lpstr>
      <vt:lpstr>General View</vt:lpstr>
      <vt:lpstr>General View</vt:lpstr>
      <vt:lpstr>An effective planning algorithm should be able to generalize with relative ease to different situations, […] to learn efficiently from relative small amounts of data, […] to make good use of additional thinking time.</vt:lpstr>
      <vt:lpstr>General View</vt:lpstr>
      <vt:lpstr>General View</vt:lpstr>
      <vt:lpstr>General View</vt:lpstr>
      <vt:lpstr>Agenda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Dyna</vt:lpstr>
      <vt:lpstr>PowerPoint Presentation</vt:lpstr>
      <vt:lpstr>Joke time!</vt:lpstr>
      <vt:lpstr>Agenda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Backward Focusing Updates</vt:lpstr>
      <vt:lpstr>Agenda</vt:lpstr>
      <vt:lpstr>Forward Focusing Updates</vt:lpstr>
      <vt:lpstr>Forward Focusing Updates</vt:lpstr>
      <vt:lpstr>Forward Focusing Updates</vt:lpstr>
      <vt:lpstr>Forward Focusing Updates</vt:lpstr>
      <vt:lpstr>PowerPoint Presentation</vt:lpstr>
      <vt:lpstr>Summary</vt:lpstr>
      <vt:lpstr>PowerPoint Presentation</vt:lpstr>
      <vt:lpstr>Joke time!</vt:lpstr>
      <vt:lpstr>Joke time!</vt:lpstr>
      <vt:lpstr>Joke time!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cp:lastPrinted>2019-08-05T08:25:42Z</cp:lastPrinted>
  <dcterms:created xsi:type="dcterms:W3CDTF">2020-01-09T10:06:57Z</dcterms:created>
  <dcterms:modified xsi:type="dcterms:W3CDTF">2021-11-18T08:54:00Z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ContentTypeId">
    <vt:lpwstr>0x010100DB03466E646450408DDEC14E59D7052B</vt:lpwstr>
  </property>
  <property fmtid="{D5CDD505-2E9C-101B-9397-08002B2CF9AE}" pid="6" name="Order">
    <vt:r8>1549100</vt:r8>
  </property>
  <property fmtid="{D5CDD505-2E9C-101B-9397-08002B2CF9AE}" pid="7" name="xd_Signature">
    <vt:bool>false</vt:bool>
  </property>
  <property fmtid="{D5CDD505-2E9C-101B-9397-08002B2CF9AE}" pid="8" name="SharedWithUsers">
    <vt:lpwstr>125;#Jean-Marc AMOROTTI;#16;#Caroline COLOMBO;#137;#Anna-Carin KRANTZ;#148;#Benjamin SCHUBERT</vt:lpwstr>
  </property>
  <property fmtid="{D5CDD505-2E9C-101B-9397-08002B2CF9AE}" pid="9" name="xd_ProgID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SIP_Label_d2db9220-a04a-4f06-aab9-80cbe5287fb3_Enabled">
    <vt:lpwstr>True</vt:lpwstr>
  </property>
  <property fmtid="{D5CDD505-2E9C-101B-9397-08002B2CF9AE}" pid="13" name="MSIP_Label_d2db9220-a04a-4f06-aab9-80cbe5287fb3_SiteId">
    <vt:lpwstr>b3f4f7c2-72ce-4192-aba4-d6c7719b5766</vt:lpwstr>
  </property>
  <property fmtid="{D5CDD505-2E9C-101B-9397-08002B2CF9AE}" pid="14" name="MSIP_Label_d2db9220-a04a-4f06-aab9-80cbe5287fb3_Owner">
    <vt:lpwstr>giovanni.gattipinheiro@amadeus.com</vt:lpwstr>
  </property>
  <property fmtid="{D5CDD505-2E9C-101B-9397-08002B2CF9AE}" pid="15" name="MSIP_Label_d2db9220-a04a-4f06-aab9-80cbe5287fb3_SetDate">
    <vt:lpwstr>2020-01-09T10:07:14.8110179Z</vt:lpwstr>
  </property>
  <property fmtid="{D5CDD505-2E9C-101B-9397-08002B2CF9AE}" pid="16" name="MSIP_Label_d2db9220-a04a-4f06-aab9-80cbe5287fb3_Name">
    <vt:lpwstr>Restricted</vt:lpwstr>
  </property>
  <property fmtid="{D5CDD505-2E9C-101B-9397-08002B2CF9AE}" pid="17" name="MSIP_Label_d2db9220-a04a-4f06-aab9-80cbe5287fb3_Application">
    <vt:lpwstr>Microsoft Azure Information Protection</vt:lpwstr>
  </property>
  <property fmtid="{D5CDD505-2E9C-101B-9397-08002B2CF9AE}" pid="18" name="MSIP_Label_d2db9220-a04a-4f06-aab9-80cbe5287fb3_ActionId">
    <vt:lpwstr>0379881b-83f9-4d07-aa68-fd76c08273c0</vt:lpwstr>
  </property>
  <property fmtid="{D5CDD505-2E9C-101B-9397-08002B2CF9AE}" pid="19" name="MSIP_Label_d2db9220-a04a-4f06-aab9-80cbe5287fb3_Extended_MSFT_Method">
    <vt:lpwstr>Manual</vt:lpwstr>
  </property>
  <property fmtid="{D5CDD505-2E9C-101B-9397-08002B2CF9AE}" pid="20" name="Sensitivity">
    <vt:lpwstr>Restricted</vt:lpwstr>
  </property>
</Properties>
</file>